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22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28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23.xml"/>
  <Override ContentType="application/vnd.openxmlformats-officedocument.presentationml.slide+xml" PartName="/ppt/slides/slide2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66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  <p:sldId id="283" r:id="rId33"/>
  </p:sldIdLst>
  <p:sldSz cy="5143500" cx="9144000"/>
  <p:notesSz cx="6858000" cy="9144000"/>
  <p:embeddedFontLst>
    <p:embeddedFont>
      <p:font typeface="Montserrat SemiBold"/>
      <p:regular r:id="rId34"/>
      <p:bold r:id="rId35"/>
      <p:italic r:id="rId36"/>
      <p:boldItalic r:id="rId37"/>
    </p:embeddedFont>
    <p:embeddedFont>
      <p:font typeface="Montserrat"/>
      <p:regular r:id="rId38"/>
      <p:bold r:id="rId39"/>
      <p:italic r:id="rId40"/>
      <p:boldItalic r:id="rId41"/>
    </p:embeddedFont>
    <p:embeddedFont>
      <p:font typeface="Montserrat Medium"/>
      <p:regular r:id="rId42"/>
      <p:bold r:id="rId43"/>
      <p:italic r:id="rId44"/>
      <p:boldItalic r:id="rId45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052">
          <p15:clr>
            <a:srgbClr val="A4A3A4"/>
          </p15:clr>
        </p15:guide>
        <p15:guide id="2" pos="2880">
          <p15:clr>
            <a:srgbClr val="A4A3A4"/>
          </p15:clr>
        </p15:guide>
        <p15:guide id="3" orient="horz" pos="1800">
          <p15:clr>
            <a:srgbClr val="747775"/>
          </p15:clr>
        </p15:guide>
        <p15:guide id="4" pos="1232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052" orient="horz"/>
        <p:guide pos="2880"/>
        <p:guide pos="1800" orient="horz"/>
        <p:guide pos="1232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font" Target="fonts/Montserrat-italic.fntdata"/><Relationship Id="rId20" Type="http://schemas.openxmlformats.org/officeDocument/2006/relationships/slide" Target="slides/slide15.xml"/><Relationship Id="rId42" Type="http://schemas.openxmlformats.org/officeDocument/2006/relationships/font" Target="fonts/MontserratMedium-regular.fntdata"/><Relationship Id="rId41" Type="http://schemas.openxmlformats.org/officeDocument/2006/relationships/font" Target="fonts/Montserrat-boldItalic.fntdata"/><Relationship Id="rId22" Type="http://schemas.openxmlformats.org/officeDocument/2006/relationships/slide" Target="slides/slide17.xml"/><Relationship Id="rId44" Type="http://schemas.openxmlformats.org/officeDocument/2006/relationships/font" Target="fonts/MontserratMedium-italic.fntdata"/><Relationship Id="rId21" Type="http://schemas.openxmlformats.org/officeDocument/2006/relationships/slide" Target="slides/slide16.xml"/><Relationship Id="rId43" Type="http://schemas.openxmlformats.org/officeDocument/2006/relationships/font" Target="fonts/MontserratMedium-bold.fntdata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45" Type="http://schemas.openxmlformats.org/officeDocument/2006/relationships/font" Target="fonts/MontserratMedium-boldItalic.fntdata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slide" Target="slides/slide21.xml"/><Relationship Id="rId25" Type="http://schemas.openxmlformats.org/officeDocument/2006/relationships/slide" Target="slides/slide20.xml"/><Relationship Id="rId28" Type="http://schemas.openxmlformats.org/officeDocument/2006/relationships/slide" Target="slides/slide23.xml"/><Relationship Id="rId27" Type="http://schemas.openxmlformats.org/officeDocument/2006/relationships/slide" Target="slides/slide22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29" Type="http://schemas.openxmlformats.org/officeDocument/2006/relationships/slide" Target="slides/slide24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schemas.openxmlformats.org/officeDocument/2006/relationships/slide" Target="slides/slide26.xml"/><Relationship Id="rId30" Type="http://schemas.openxmlformats.org/officeDocument/2006/relationships/slide" Target="slides/slide25.xml"/><Relationship Id="rId11" Type="http://schemas.openxmlformats.org/officeDocument/2006/relationships/slide" Target="slides/slide6.xml"/><Relationship Id="rId33" Type="http://schemas.openxmlformats.org/officeDocument/2006/relationships/slide" Target="slides/slide28.xml"/><Relationship Id="rId10" Type="http://schemas.openxmlformats.org/officeDocument/2006/relationships/slide" Target="slides/slide5.xml"/><Relationship Id="rId32" Type="http://schemas.openxmlformats.org/officeDocument/2006/relationships/slide" Target="slides/slide27.xml"/><Relationship Id="rId13" Type="http://schemas.openxmlformats.org/officeDocument/2006/relationships/slide" Target="slides/slide8.xml"/><Relationship Id="rId35" Type="http://schemas.openxmlformats.org/officeDocument/2006/relationships/font" Target="fonts/MontserratSemiBold-bold.fntdata"/><Relationship Id="rId12" Type="http://schemas.openxmlformats.org/officeDocument/2006/relationships/slide" Target="slides/slide7.xml"/><Relationship Id="rId34" Type="http://schemas.openxmlformats.org/officeDocument/2006/relationships/font" Target="fonts/MontserratSemiBold-regular.fntdata"/><Relationship Id="rId15" Type="http://schemas.openxmlformats.org/officeDocument/2006/relationships/slide" Target="slides/slide10.xml"/><Relationship Id="rId37" Type="http://schemas.openxmlformats.org/officeDocument/2006/relationships/font" Target="fonts/MontserratSemiBold-boldItalic.fntdata"/><Relationship Id="rId14" Type="http://schemas.openxmlformats.org/officeDocument/2006/relationships/slide" Target="slides/slide9.xml"/><Relationship Id="rId36" Type="http://schemas.openxmlformats.org/officeDocument/2006/relationships/font" Target="fonts/MontserratSemiBold-italic.fntdata"/><Relationship Id="rId17" Type="http://schemas.openxmlformats.org/officeDocument/2006/relationships/slide" Target="slides/slide12.xml"/><Relationship Id="rId39" Type="http://schemas.openxmlformats.org/officeDocument/2006/relationships/font" Target="fonts/Montserrat-bold.fntdata"/><Relationship Id="rId16" Type="http://schemas.openxmlformats.org/officeDocument/2006/relationships/slide" Target="slides/slide11.xml"/><Relationship Id="rId38" Type="http://schemas.openxmlformats.org/officeDocument/2006/relationships/font" Target="fonts/Montserrat-regular.fntdata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0" name="Google Shape;90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6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g28ad82524f6_0_7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8" name="Google Shape;178;g28ad82524f6_0_7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3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g28ad82524f6_0_8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5" name="Google Shape;185;g28ad82524f6_0_8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g28ad82524f6_0_10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3" name="Google Shape;193;g28ad82524f6_0_10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6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g28ad82524f6_0_11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8" name="Google Shape;198;g28ad82524f6_0_1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3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g28ad82524f6_0_9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5" name="Google Shape;215;g28ad82524f6_0_9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9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g28ad82524f6_0_12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1" name="Google Shape;221;g28ad82524f6_0_12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4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g28ad82524f6_0_13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6" name="Google Shape;226;g28ad82524f6_0_13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Google Shape;242;g28ad82524f6_0_15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3" name="Google Shape;243;g28ad82524f6_0_15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8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Google Shape;249;g28ad82524f6_0_16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0" name="Google Shape;250;g28ad82524f6_0_16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4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Google Shape;255;g28ad82524f6_0_16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6" name="Google Shape;256;g28ad82524f6_0_16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g28ad82524f6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6" name="Google Shape;96;g28ad82524f6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0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Google Shape;261;g28ad82524f6_0_17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2" name="Google Shape;262;g28ad82524f6_0_17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6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Google Shape;267;g28ad82524f6_0_17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8" name="Google Shape;268;g28ad82524f6_0_17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Google Shape;272;g28ad82524f6_0_18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3" name="Google Shape;273;g28ad82524f6_0_18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6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Google Shape;277;g28ad82524f6_0_18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8" name="Google Shape;278;g28ad82524f6_0_18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7" name="Shape 2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" name="Google Shape;288;g28ad82524f6_0_20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9" name="Google Shape;289;g28ad82524f6_0_20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4" name="Shape 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" name="Google Shape;295;g28ad82524f6_0_20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6" name="Google Shape;296;g28ad82524f6_0_20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9" name="Shape 2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" name="Google Shape;300;g28ad82524f6_0_20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1" name="Google Shape;301;g28ad82524f6_0_20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4" name="Shape 3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" name="Google Shape;305;g28ad82524f6_0_21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6" name="Google Shape;306;g28ad82524f6_0_2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0" name="Shape 3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" name="Google Shape;311;g3023546bb9a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2" name="Google Shape;312;g3023546bb9a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g28ad82524f6_0_2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2" name="Google Shape;102;g28ad82524f6_0_2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g28ac694ce03_0_3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7" name="Google Shape;117;g28ac694ce03_0_3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g28ac694ce03_0_4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2" name="Google Shape;132;g28ac694ce03_0_4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g28ac694ce03_0_4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9" name="Google Shape;139;g28ac694ce03_0_4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7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g28ad82524f6_0_6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9" name="Google Shape;159;g28ad82524f6_0_6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4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g28ac694ce03_0_5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6" name="Google Shape;166;g28ac694ce03_0_5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0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g28ad82524f6_0_6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2" name="Google Shape;172;g28ad82524f6_0_6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10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11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2" name="Google Shape;12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None/>
              <a:defRPr sz="2800">
                <a:solidFill>
                  <a:schemeClr val="accent2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3" name="Google Shape;13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1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>
                <a:solidFill>
                  <a:schemeClr val="dk1"/>
                </a:solidFill>
              </a:defRPr>
            </a:lvl1pPr>
          </a:lstStyle>
          <a:p/>
        </p:txBody>
      </p:sp>
      <p:sp>
        <p:nvSpPr>
          <p:cNvPr id="50" name="Google Shape;50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51" name="Google Shape;51;p11"/>
          <p:cNvSpPr/>
          <p:nvPr>
            <p:ph idx="2" type="pic"/>
          </p:nvPr>
        </p:nvSpPr>
        <p:spPr>
          <a:xfrm>
            <a:off x="379350" y="348325"/>
            <a:ext cx="8385300" cy="350100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12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54" name="Google Shape;54;p12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55" name="Google Shape;55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lor Blocks 2">
  <p:cSld name="CUSTOM_2"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13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58" name="Google Shape;58;p13"/>
          <p:cNvSpPr/>
          <p:nvPr/>
        </p:nvSpPr>
        <p:spPr>
          <a:xfrm>
            <a:off x="311700" y="1292025"/>
            <a:ext cx="3378600" cy="3385800"/>
          </a:xfrm>
          <a:prstGeom prst="rect">
            <a:avLst/>
          </a:prstGeom>
          <a:solidFill>
            <a:schemeClr val="accent4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59" name="Google Shape;59;p13"/>
          <p:cNvSpPr/>
          <p:nvPr/>
        </p:nvSpPr>
        <p:spPr>
          <a:xfrm>
            <a:off x="4253300" y="1292025"/>
            <a:ext cx="3378600" cy="3385800"/>
          </a:xfrm>
          <a:prstGeom prst="rect">
            <a:avLst/>
          </a:prstGeom>
          <a:solidFill>
            <a:schemeClr val="accent5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60" name="Google Shape;60;p13"/>
          <p:cNvSpPr txBox="1"/>
          <p:nvPr/>
        </p:nvSpPr>
        <p:spPr>
          <a:xfrm>
            <a:off x="500300" y="1450525"/>
            <a:ext cx="3011100" cy="3068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61" name="Google Shape;61;p13"/>
          <p:cNvSpPr txBox="1"/>
          <p:nvPr/>
        </p:nvSpPr>
        <p:spPr>
          <a:xfrm>
            <a:off x="4437050" y="1450575"/>
            <a:ext cx="3011100" cy="3068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lor Blocks 1">
  <p:cSld name="CUSTOM_1"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64" name="Google Shape;64;p14"/>
          <p:cNvSpPr/>
          <p:nvPr/>
        </p:nvSpPr>
        <p:spPr>
          <a:xfrm>
            <a:off x="311700" y="1292025"/>
            <a:ext cx="3378600" cy="3385800"/>
          </a:xfrm>
          <a:prstGeom prst="rect">
            <a:avLst/>
          </a:prstGeom>
          <a:solidFill>
            <a:schemeClr val="accent3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65" name="Google Shape;65;p14"/>
          <p:cNvSpPr/>
          <p:nvPr/>
        </p:nvSpPr>
        <p:spPr>
          <a:xfrm>
            <a:off x="4253300" y="1292025"/>
            <a:ext cx="3378600" cy="3385800"/>
          </a:xfrm>
          <a:prstGeom prst="rect">
            <a:avLst/>
          </a:prstGeom>
          <a:solidFill>
            <a:schemeClr val="accent6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66" name="Google Shape;66;p14"/>
          <p:cNvSpPr txBox="1"/>
          <p:nvPr/>
        </p:nvSpPr>
        <p:spPr>
          <a:xfrm>
            <a:off x="500300" y="1450525"/>
            <a:ext cx="3011100" cy="3068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67" name="Google Shape;67;p14"/>
          <p:cNvSpPr txBox="1"/>
          <p:nvPr/>
        </p:nvSpPr>
        <p:spPr>
          <a:xfrm>
            <a:off x="4437050" y="1450575"/>
            <a:ext cx="3011100" cy="3068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6"/>
          <p:cNvSpPr txBox="1"/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1800"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9pPr>
          </a:lstStyle>
          <a:p/>
        </p:txBody>
      </p:sp>
      <p:sp>
        <p:nvSpPr>
          <p:cNvPr id="72" name="Google Shape;72;p16"/>
          <p:cNvSpPr txBox="1"/>
          <p:nvPr>
            <p:ph idx="1" type="body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3175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 sz="1100">
                <a:solidFill>
                  <a:schemeClr val="dk1"/>
                </a:solidFill>
              </a:defRPr>
            </a:lvl1pPr>
            <a:lvl2pPr indent="-317500" lvl="1" marL="91440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 sz="1100">
                <a:solidFill>
                  <a:schemeClr val="dk1"/>
                </a:solidFill>
              </a:defRPr>
            </a:lvl2pPr>
            <a:lvl3pPr indent="-317500" lvl="2" marL="137160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 sz="1100">
                <a:solidFill>
                  <a:schemeClr val="dk1"/>
                </a:solidFill>
              </a:defRPr>
            </a:lvl3pPr>
            <a:lvl4pPr indent="-317500" lvl="3" marL="182880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 sz="1100">
                <a:solidFill>
                  <a:schemeClr val="dk1"/>
                </a:solidFill>
              </a:defRPr>
            </a:lvl4pPr>
            <a:lvl5pPr indent="-317500" lvl="4" marL="228600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 sz="1100">
                <a:solidFill>
                  <a:schemeClr val="dk1"/>
                </a:solidFill>
              </a:defRPr>
            </a:lvl5pPr>
            <a:lvl6pPr indent="-317500" lvl="5" marL="274320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 sz="1100">
                <a:solidFill>
                  <a:schemeClr val="dk1"/>
                </a:solidFill>
              </a:defRPr>
            </a:lvl6pPr>
            <a:lvl7pPr indent="-317500" lvl="6" marL="320040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 sz="1100">
                <a:solidFill>
                  <a:schemeClr val="dk1"/>
                </a:solidFill>
              </a:defRPr>
            </a:lvl7pPr>
            <a:lvl8pPr indent="-317500" lvl="7" marL="365760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 sz="1100">
                <a:solidFill>
                  <a:schemeClr val="dk1"/>
                </a:solidFill>
              </a:defRPr>
            </a:lvl8pPr>
            <a:lvl9pPr indent="-317500" lvl="8" marL="4114800" algn="l">
              <a:lnSpc>
                <a:spcPct val="9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Char char="■"/>
              <a:defRPr sz="11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3" name="Google Shape;73;p16"/>
          <p:cNvSpPr txBox="1"/>
          <p:nvPr>
            <p:ph idx="11" type="ftr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9pPr>
          </a:lstStyle>
          <a:p/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7"/>
          <p:cNvSpPr txBox="1"/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1800"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9pPr>
          </a:lstStyle>
          <a:p/>
        </p:txBody>
      </p:sp>
      <p:sp>
        <p:nvSpPr>
          <p:cNvPr id="76" name="Google Shape;76;p17"/>
          <p:cNvSpPr txBox="1"/>
          <p:nvPr>
            <p:ph idx="1" type="body"/>
          </p:nvPr>
        </p:nvSpPr>
        <p:spPr>
          <a:xfrm>
            <a:off x="628650" y="1369219"/>
            <a:ext cx="3886200" cy="3263504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3175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 sz="1100">
                <a:solidFill>
                  <a:schemeClr val="dk1"/>
                </a:solidFill>
              </a:defRPr>
            </a:lvl1pPr>
            <a:lvl2pPr indent="-317500" lvl="1" marL="91440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 sz="1100">
                <a:solidFill>
                  <a:schemeClr val="dk1"/>
                </a:solidFill>
              </a:defRPr>
            </a:lvl2pPr>
            <a:lvl3pPr indent="-317500" lvl="2" marL="137160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 sz="1100">
                <a:solidFill>
                  <a:schemeClr val="dk1"/>
                </a:solidFill>
              </a:defRPr>
            </a:lvl3pPr>
            <a:lvl4pPr indent="-317500" lvl="3" marL="182880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 sz="1100">
                <a:solidFill>
                  <a:schemeClr val="dk1"/>
                </a:solidFill>
              </a:defRPr>
            </a:lvl4pPr>
            <a:lvl5pPr indent="-317500" lvl="4" marL="228600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 sz="1100">
                <a:solidFill>
                  <a:schemeClr val="dk1"/>
                </a:solidFill>
              </a:defRPr>
            </a:lvl5pPr>
            <a:lvl6pPr indent="-317500" lvl="5" marL="274320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 sz="1100">
                <a:solidFill>
                  <a:schemeClr val="dk1"/>
                </a:solidFill>
              </a:defRPr>
            </a:lvl6pPr>
            <a:lvl7pPr indent="-317500" lvl="6" marL="320040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 sz="1100">
                <a:solidFill>
                  <a:schemeClr val="dk1"/>
                </a:solidFill>
              </a:defRPr>
            </a:lvl7pPr>
            <a:lvl8pPr indent="-317500" lvl="7" marL="365760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 sz="1100">
                <a:solidFill>
                  <a:schemeClr val="dk1"/>
                </a:solidFill>
              </a:defRPr>
            </a:lvl8pPr>
            <a:lvl9pPr indent="-317500" lvl="8" marL="4114800" algn="l">
              <a:lnSpc>
                <a:spcPct val="9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Char char="■"/>
              <a:defRPr sz="11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7" name="Google Shape;77;p17"/>
          <p:cNvSpPr txBox="1"/>
          <p:nvPr>
            <p:ph idx="2" type="body"/>
          </p:nvPr>
        </p:nvSpPr>
        <p:spPr>
          <a:xfrm>
            <a:off x="4629150" y="1369219"/>
            <a:ext cx="3886200" cy="3263504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3175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 sz="1100">
                <a:solidFill>
                  <a:schemeClr val="dk1"/>
                </a:solidFill>
              </a:defRPr>
            </a:lvl1pPr>
            <a:lvl2pPr indent="-317500" lvl="1" marL="91440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 sz="1100">
                <a:solidFill>
                  <a:schemeClr val="dk1"/>
                </a:solidFill>
              </a:defRPr>
            </a:lvl2pPr>
            <a:lvl3pPr indent="-317500" lvl="2" marL="137160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 sz="1100">
                <a:solidFill>
                  <a:schemeClr val="dk1"/>
                </a:solidFill>
              </a:defRPr>
            </a:lvl3pPr>
            <a:lvl4pPr indent="-317500" lvl="3" marL="182880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 sz="1100">
                <a:solidFill>
                  <a:schemeClr val="dk1"/>
                </a:solidFill>
              </a:defRPr>
            </a:lvl4pPr>
            <a:lvl5pPr indent="-317500" lvl="4" marL="228600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 sz="1100">
                <a:solidFill>
                  <a:schemeClr val="dk1"/>
                </a:solidFill>
              </a:defRPr>
            </a:lvl5pPr>
            <a:lvl6pPr indent="-317500" lvl="5" marL="274320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 sz="1100">
                <a:solidFill>
                  <a:schemeClr val="dk1"/>
                </a:solidFill>
              </a:defRPr>
            </a:lvl6pPr>
            <a:lvl7pPr indent="-317500" lvl="6" marL="320040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 sz="1100">
                <a:solidFill>
                  <a:schemeClr val="dk1"/>
                </a:solidFill>
              </a:defRPr>
            </a:lvl7pPr>
            <a:lvl8pPr indent="-317500" lvl="7" marL="365760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 sz="1100">
                <a:solidFill>
                  <a:schemeClr val="dk1"/>
                </a:solidFill>
              </a:defRPr>
            </a:lvl8pPr>
            <a:lvl9pPr indent="-317500" lvl="8" marL="4114800" algn="l">
              <a:lnSpc>
                <a:spcPct val="9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Char char="■"/>
              <a:defRPr sz="11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8" name="Google Shape;78;p17"/>
          <p:cNvSpPr txBox="1"/>
          <p:nvPr>
            <p:ph idx="11" type="ftr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9pPr>
          </a:lstStyle>
          <a:p/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ustom Layout 1">
  <p:cSld name="CUSTOM_4">
    <p:bg>
      <p:bgPr>
        <a:solidFill>
          <a:schemeClr val="dk1"/>
        </a:solidFill>
      </p:bgPr>
    </p:bg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1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None/>
              <a:defRPr>
                <a:solidFill>
                  <a:srgbClr val="000000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pic>
        <p:nvPicPr>
          <p:cNvPr id="81" name="Google Shape;81;p18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8114375" y="4173550"/>
            <a:ext cx="816100" cy="816100"/>
          </a:xfrm>
          <a:prstGeom prst="rect">
            <a:avLst/>
          </a:prstGeom>
          <a:noFill/>
          <a:ln>
            <a:noFill/>
          </a:ln>
        </p:spPr>
      </p:pic>
      <p:sp>
        <p:nvSpPr>
          <p:cNvPr id="82" name="Google Shape;82;p18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  <a:defRPr>
                <a:solidFill>
                  <a:srgbClr val="000000"/>
                </a:solidFill>
              </a:defRPr>
            </a:lvl1pPr>
            <a:lvl2pPr indent="-317500" lvl="1" marL="914400" rtl="0"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400"/>
              <a:buChar char="○"/>
              <a:defRPr>
                <a:solidFill>
                  <a:srgbClr val="000000"/>
                </a:solidFill>
              </a:defRPr>
            </a:lvl2pPr>
            <a:lvl3pPr indent="-317500" lvl="2" marL="1371600" rtl="0"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400"/>
              <a:buChar char="■"/>
              <a:defRPr>
                <a:solidFill>
                  <a:srgbClr val="000000"/>
                </a:solidFill>
              </a:defRPr>
            </a:lvl3pPr>
            <a:lvl4pPr indent="-317500" lvl="3" marL="1828800" rtl="0"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400"/>
              <a:buChar char="●"/>
              <a:defRPr>
                <a:solidFill>
                  <a:srgbClr val="000000"/>
                </a:solidFill>
              </a:defRPr>
            </a:lvl4pPr>
            <a:lvl5pPr indent="-317500" lvl="4" marL="2286000" rtl="0"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400"/>
              <a:buChar char="○"/>
              <a:defRPr>
                <a:solidFill>
                  <a:srgbClr val="000000"/>
                </a:solidFill>
              </a:defRPr>
            </a:lvl5pPr>
            <a:lvl6pPr indent="-317500" lvl="5" marL="2743200" rtl="0"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400"/>
              <a:buChar char="■"/>
              <a:defRPr>
                <a:solidFill>
                  <a:srgbClr val="000000"/>
                </a:solidFill>
              </a:defRPr>
            </a:lvl6pPr>
            <a:lvl7pPr indent="-317500" lvl="6" marL="3200400" rtl="0"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400"/>
              <a:buChar char="●"/>
              <a:defRPr>
                <a:solidFill>
                  <a:srgbClr val="000000"/>
                </a:solidFill>
              </a:defRPr>
            </a:lvl7pPr>
            <a:lvl8pPr indent="-317500" lvl="7" marL="3657600" rtl="0"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400"/>
              <a:buChar char="○"/>
              <a:defRPr>
                <a:solidFill>
                  <a:srgbClr val="000000"/>
                </a:solidFill>
              </a:defRPr>
            </a:lvl8pPr>
            <a:lvl9pPr indent="-317500" lvl="8" marL="4114800" rtl="0">
              <a:spcBef>
                <a:spcPts val="1600"/>
              </a:spcBef>
              <a:spcAft>
                <a:spcPts val="1600"/>
              </a:spcAft>
              <a:buClr>
                <a:srgbClr val="000000"/>
              </a:buClr>
              <a:buSzPts val="1400"/>
              <a:buChar char="■"/>
              <a:defRPr>
                <a:solidFill>
                  <a:srgbClr val="000000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ustom Layout 1 1">
  <p:cSld name="CUSTOM_4_1">
    <p:bg>
      <p:bgPr>
        <a:solidFill>
          <a:schemeClr val="dk1"/>
        </a:solidFill>
      </p:bgPr>
    </p:bg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9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None/>
              <a:defRPr>
                <a:solidFill>
                  <a:srgbClr val="000000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pic>
        <p:nvPicPr>
          <p:cNvPr id="85" name="Google Shape;85;p19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8114375" y="4173550"/>
            <a:ext cx="816100" cy="816100"/>
          </a:xfrm>
          <a:prstGeom prst="rect">
            <a:avLst/>
          </a:prstGeom>
          <a:noFill/>
          <a:ln>
            <a:noFill/>
          </a:ln>
        </p:spPr>
      </p:pic>
      <p:sp>
        <p:nvSpPr>
          <p:cNvPr id="86" name="Google Shape;86;p19"/>
          <p:cNvSpPr txBox="1"/>
          <p:nvPr>
            <p:ph idx="1" type="body"/>
          </p:nvPr>
        </p:nvSpPr>
        <p:spPr>
          <a:xfrm>
            <a:off x="628650" y="1369225"/>
            <a:ext cx="4395600" cy="3263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31750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1400"/>
              <a:buChar char="●"/>
              <a:defRPr sz="1100">
                <a:solidFill>
                  <a:srgbClr val="000000"/>
                </a:solidFill>
              </a:defRPr>
            </a:lvl1pPr>
            <a:lvl2pPr indent="-317500" lvl="1" marL="914400" rtl="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400"/>
              <a:buChar char="○"/>
              <a:defRPr sz="1100">
                <a:solidFill>
                  <a:srgbClr val="000000"/>
                </a:solidFill>
              </a:defRPr>
            </a:lvl2pPr>
            <a:lvl3pPr indent="-317500" lvl="2" marL="1371600" rtl="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400"/>
              <a:buChar char="■"/>
              <a:defRPr sz="1100">
                <a:solidFill>
                  <a:srgbClr val="000000"/>
                </a:solidFill>
              </a:defRPr>
            </a:lvl3pPr>
            <a:lvl4pPr indent="-317500" lvl="3" marL="1828800" rtl="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400"/>
              <a:buChar char="●"/>
              <a:defRPr sz="1100">
                <a:solidFill>
                  <a:srgbClr val="000000"/>
                </a:solidFill>
              </a:defRPr>
            </a:lvl4pPr>
            <a:lvl5pPr indent="-317500" lvl="4" marL="2286000" rtl="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400"/>
              <a:buChar char="○"/>
              <a:defRPr sz="1100">
                <a:solidFill>
                  <a:srgbClr val="000000"/>
                </a:solidFill>
              </a:defRPr>
            </a:lvl5pPr>
            <a:lvl6pPr indent="-317500" lvl="5" marL="2743200" rtl="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400"/>
              <a:buChar char="■"/>
              <a:defRPr sz="1100">
                <a:solidFill>
                  <a:srgbClr val="000000"/>
                </a:solidFill>
              </a:defRPr>
            </a:lvl6pPr>
            <a:lvl7pPr indent="-317500" lvl="6" marL="3200400" rtl="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400"/>
              <a:buChar char="●"/>
              <a:defRPr sz="1100">
                <a:solidFill>
                  <a:srgbClr val="000000"/>
                </a:solidFill>
              </a:defRPr>
            </a:lvl7pPr>
            <a:lvl8pPr indent="-317500" lvl="7" marL="3657600" rtl="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400"/>
              <a:buChar char="○"/>
              <a:defRPr sz="1100">
                <a:solidFill>
                  <a:srgbClr val="000000"/>
                </a:solidFill>
              </a:defRPr>
            </a:lvl8pPr>
            <a:lvl9pPr indent="-317500" lvl="8" marL="4114800" rtl="0" algn="l">
              <a:lnSpc>
                <a:spcPct val="90000"/>
              </a:lnSpc>
              <a:spcBef>
                <a:spcPts val="1600"/>
              </a:spcBef>
              <a:spcAft>
                <a:spcPts val="1600"/>
              </a:spcAft>
              <a:buClr>
                <a:srgbClr val="000000"/>
              </a:buClr>
              <a:buSzPts val="1400"/>
              <a:buChar char="■"/>
              <a:defRPr sz="1100">
                <a:solidFill>
                  <a:srgbClr val="000000"/>
                </a:solidFill>
              </a:defRPr>
            </a:lvl9pPr>
          </a:lstStyle>
          <a:p/>
        </p:txBody>
      </p:sp>
      <p:sp>
        <p:nvSpPr>
          <p:cNvPr id="87" name="Google Shape;87;p19"/>
          <p:cNvSpPr/>
          <p:nvPr>
            <p:ph idx="2" type="pic"/>
          </p:nvPr>
        </p:nvSpPr>
        <p:spPr>
          <a:xfrm>
            <a:off x="4498400" y="1717075"/>
            <a:ext cx="4120500" cy="201000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 with Image">
  <p:cSld name="CUSTOM_3">
    <p:spTree>
      <p:nvGrpSpPr>
        <p:cNvPr id="14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3"/>
          <p:cNvSpPr/>
          <p:nvPr>
            <p:ph idx="2" type="pic"/>
          </p:nvPr>
        </p:nvSpPr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sp>
      <p:sp>
        <p:nvSpPr>
          <p:cNvPr id="16" name="Google Shape;16;p3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4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cxnSp>
        <p:nvCxnSpPr>
          <p:cNvPr id="20" name="Google Shape;20;p4"/>
          <p:cNvCxnSpPr/>
          <p:nvPr/>
        </p:nvCxnSpPr>
        <p:spPr>
          <a:xfrm>
            <a:off x="1746550" y="2984925"/>
            <a:ext cx="5597400" cy="21600"/>
          </a:xfrm>
          <a:prstGeom prst="straightConnector1">
            <a:avLst/>
          </a:prstGeom>
          <a:noFill/>
          <a:ln cap="flat" cmpd="sng" w="9525">
            <a:solidFill>
              <a:schemeClr val="accent5"/>
            </a:solidFill>
            <a:prstDash val="solid"/>
            <a:round/>
            <a:headEnd len="med" w="med" type="none"/>
            <a:tailEnd len="med" w="med" type="none"/>
          </a:ln>
        </p:spPr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3" name="Google Shape;23;p5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Char char="●"/>
              <a:defRPr>
                <a:solidFill>
                  <a:schemeClr val="dk1"/>
                </a:solidFill>
              </a:defRPr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Char char="○"/>
              <a:defRPr>
                <a:solidFill>
                  <a:schemeClr val="dk1"/>
                </a:solidFill>
              </a:defRPr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Char char="■"/>
              <a:defRPr>
                <a:solidFill>
                  <a:schemeClr val="dk1"/>
                </a:solidFill>
              </a:defRPr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Char char="●"/>
              <a:defRPr>
                <a:solidFill>
                  <a:schemeClr val="dk1"/>
                </a:solidFill>
              </a:defRPr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Char char="○"/>
              <a:defRPr>
                <a:solidFill>
                  <a:schemeClr val="dk1"/>
                </a:solidFill>
              </a:defRPr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Char char="■"/>
              <a:defRPr>
                <a:solidFill>
                  <a:schemeClr val="dk1"/>
                </a:solidFill>
              </a:defRPr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Char char="●"/>
              <a:defRPr>
                <a:solidFill>
                  <a:schemeClr val="dk1"/>
                </a:solidFill>
              </a:defRPr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Char char="○"/>
              <a:defRPr>
                <a:solidFill>
                  <a:schemeClr val="dk1"/>
                </a:solidFill>
              </a:defRPr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Clr>
                <a:schemeClr val="accent2"/>
              </a:buClr>
              <a:buSzPts val="1400"/>
              <a:buChar char="■"/>
              <a:defRPr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 sz="1400">
                <a:solidFill>
                  <a:schemeClr val="dk1"/>
                </a:solidFill>
              </a:defRPr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Char char="○"/>
              <a:defRPr sz="1200">
                <a:solidFill>
                  <a:schemeClr val="dk1"/>
                </a:solidFill>
              </a:defRPr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Char char="■"/>
              <a:defRPr sz="1200">
                <a:solidFill>
                  <a:schemeClr val="dk1"/>
                </a:solidFill>
              </a:defRPr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Char char="●"/>
              <a:defRPr sz="1200">
                <a:solidFill>
                  <a:schemeClr val="dk1"/>
                </a:solidFill>
              </a:defRPr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Char char="○"/>
              <a:defRPr sz="1200">
                <a:solidFill>
                  <a:schemeClr val="dk1"/>
                </a:solidFill>
              </a:defRPr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Char char="■"/>
              <a:defRPr sz="1200">
                <a:solidFill>
                  <a:schemeClr val="dk1"/>
                </a:solidFill>
              </a:defRPr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Char char="●"/>
              <a:defRPr sz="1200">
                <a:solidFill>
                  <a:schemeClr val="dk1"/>
                </a:solidFill>
              </a:defRPr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Char char="○"/>
              <a:defRPr sz="1200">
                <a:solidFill>
                  <a:schemeClr val="dk1"/>
                </a:solidFill>
              </a:defRPr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200"/>
              <a:buChar char="■"/>
              <a:defRPr sz="12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28" name="Google Shape;28;p6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 sz="1400">
                <a:solidFill>
                  <a:schemeClr val="dk1"/>
                </a:solidFill>
              </a:defRPr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Char char="○"/>
              <a:defRPr sz="1200">
                <a:solidFill>
                  <a:schemeClr val="dk1"/>
                </a:solidFill>
              </a:defRPr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Char char="■"/>
              <a:defRPr sz="1200">
                <a:solidFill>
                  <a:schemeClr val="dk1"/>
                </a:solidFill>
              </a:defRPr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Char char="●"/>
              <a:defRPr sz="1200">
                <a:solidFill>
                  <a:schemeClr val="dk1"/>
                </a:solidFill>
              </a:defRPr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Char char="○"/>
              <a:defRPr sz="1200">
                <a:solidFill>
                  <a:schemeClr val="dk1"/>
                </a:solidFill>
              </a:defRPr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Char char="■"/>
              <a:defRPr sz="1200">
                <a:solidFill>
                  <a:schemeClr val="dk1"/>
                </a:solidFill>
              </a:defRPr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Char char="●"/>
              <a:defRPr sz="1200">
                <a:solidFill>
                  <a:schemeClr val="dk1"/>
                </a:solidFill>
              </a:defRPr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Char char="○"/>
              <a:defRPr sz="1200">
                <a:solidFill>
                  <a:schemeClr val="dk1"/>
                </a:solidFill>
              </a:defRPr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200"/>
              <a:buChar char="■"/>
              <a:defRPr sz="12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29" name="Google Shape;29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30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32" name="Google Shape;32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8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5" name="Google Shape;35;p8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●"/>
              <a:defRPr sz="1200">
                <a:solidFill>
                  <a:schemeClr val="dk1"/>
                </a:solidFill>
              </a:defRPr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Char char="○"/>
              <a:defRPr sz="1200">
                <a:solidFill>
                  <a:schemeClr val="dk1"/>
                </a:solidFill>
              </a:defRPr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Char char="■"/>
              <a:defRPr sz="1200">
                <a:solidFill>
                  <a:schemeClr val="dk1"/>
                </a:solidFill>
              </a:defRPr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Char char="●"/>
              <a:defRPr sz="1200">
                <a:solidFill>
                  <a:schemeClr val="dk1"/>
                </a:solidFill>
              </a:defRPr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Char char="○"/>
              <a:defRPr sz="1200">
                <a:solidFill>
                  <a:schemeClr val="dk1"/>
                </a:solidFill>
              </a:defRPr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Char char="■"/>
              <a:defRPr sz="1200">
                <a:solidFill>
                  <a:schemeClr val="dk1"/>
                </a:solidFill>
              </a:defRPr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Char char="●"/>
              <a:defRPr sz="1200">
                <a:solidFill>
                  <a:schemeClr val="dk1"/>
                </a:solidFill>
              </a:defRPr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Char char="○"/>
              <a:defRPr sz="1200">
                <a:solidFill>
                  <a:schemeClr val="dk1"/>
                </a:solidFill>
              </a:defRPr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200"/>
              <a:buChar char="■"/>
              <a:defRPr sz="12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36" name="Google Shape;36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37" name="Google Shape;37;p8"/>
          <p:cNvSpPr txBox="1"/>
          <p:nvPr/>
        </p:nvSpPr>
        <p:spPr>
          <a:xfrm>
            <a:off x="1876225" y="1659425"/>
            <a:ext cx="41493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38" name="Google Shape;38;p8"/>
          <p:cNvSpPr/>
          <p:nvPr>
            <p:ph idx="2" type="pic"/>
          </p:nvPr>
        </p:nvSpPr>
        <p:spPr>
          <a:xfrm>
            <a:off x="4411950" y="1666625"/>
            <a:ext cx="3983700" cy="207480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9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9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41" name="Google Shape;41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42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10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4" name="Google Shape;44;p10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45" name="Google Shape;45;p10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46" name="Google Shape;46;p10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20" Type="http://schemas.openxmlformats.org/officeDocument/2006/relationships/theme" Target="../theme/theme1.xml"/><Relationship Id="rId11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2.xml"/><Relationship Id="rId12" Type="http://schemas.openxmlformats.org/officeDocument/2006/relationships/slideLayout" Target="../slideLayouts/slideLayout11.xml"/><Relationship Id="rId1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9" Type="http://schemas.openxmlformats.org/officeDocument/2006/relationships/slideLayout" Target="../slideLayouts/slideLayout8.xml"/><Relationship Id="rId15" Type="http://schemas.openxmlformats.org/officeDocument/2006/relationships/slideLayout" Target="../slideLayouts/slideLayout14.xml"/><Relationship Id="rId14" Type="http://schemas.openxmlformats.org/officeDocument/2006/relationships/slideLayout" Target="../slideLayouts/slideLayout13.xml"/><Relationship Id="rId17" Type="http://schemas.openxmlformats.org/officeDocument/2006/relationships/slideLayout" Target="../slideLayouts/slideLayout16.xml"/><Relationship Id="rId16" Type="http://schemas.openxmlformats.org/officeDocument/2006/relationships/slideLayout" Target="../slideLayouts/slideLayout15.xml"/><Relationship Id="rId5" Type="http://schemas.openxmlformats.org/officeDocument/2006/relationships/slideLayout" Target="../slideLayouts/slideLayout4.xml"/><Relationship Id="rId19" Type="http://schemas.openxmlformats.org/officeDocument/2006/relationships/slideLayout" Target="../slideLayouts/slideLayout18.xml"/><Relationship Id="rId6" Type="http://schemas.openxmlformats.org/officeDocument/2006/relationships/slideLayout" Target="../slideLayouts/slideLayout5.xml"/><Relationship Id="rId18" Type="http://schemas.openxmlformats.org/officeDocument/2006/relationships/slideLayout" Target="../slideLayouts/slideLayout17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rgbClr val="000000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 SemiBold"/>
              <a:buNone/>
              <a:defRPr sz="2800">
                <a:solidFill>
                  <a:schemeClr val="dk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Montserrat"/>
              <a:buChar char="●"/>
              <a:defRPr sz="1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31750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○"/>
              <a:defRPr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indent="-31750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■"/>
              <a:defRPr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indent="-31750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●"/>
              <a:defRPr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indent="-31750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○"/>
              <a:defRPr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indent="-31750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■"/>
              <a:defRPr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indent="-31750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●"/>
              <a:defRPr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indent="-31750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○"/>
              <a:defRPr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indent="-31750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Montserrat"/>
              <a:buChar char="■"/>
              <a:defRPr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9" name="Google Shape;9;p1"/>
          <p:cNvPicPr preferRelativeResize="0"/>
          <p:nvPr/>
        </p:nvPicPr>
        <p:blipFill>
          <a:blip r:embed="rId1">
            <a:alphaModFix/>
          </a:blip>
          <a:stretch>
            <a:fillRect/>
          </a:stretch>
        </p:blipFill>
        <p:spPr>
          <a:xfrm>
            <a:off x="7963425" y="3965575"/>
            <a:ext cx="1061275" cy="1061275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2"/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  <p:sldLayoutId id="2147483660" r:id="rId14"/>
    <p:sldLayoutId id="2147483661" r:id="rId15"/>
    <p:sldLayoutId id="2147483662" r:id="rId16"/>
    <p:sldLayoutId id="2147483663" r:id="rId17"/>
    <p:sldLayoutId id="2147483664" r:id="rId18"/>
    <p:sldLayoutId id="2147483665" r:id="rId19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8.png"/><Relationship Id="rId4" Type="http://schemas.openxmlformats.org/officeDocument/2006/relationships/image" Target="../media/image5.png"/><Relationship Id="rId5" Type="http://schemas.openxmlformats.org/officeDocument/2006/relationships/image" Target="../media/image7.png"/><Relationship Id="rId6" Type="http://schemas.openxmlformats.org/officeDocument/2006/relationships/image" Target="../media/image10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2.jpg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20.xml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21.xml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22.xml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23.xml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24.xml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25.xml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26.xml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7.xml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28.xml"/><Relationship Id="rId3" Type="http://schemas.openxmlformats.org/officeDocument/2006/relationships/hyperlink" Target="mailto:stuible3@whartoncenter.com" TargetMode="Externa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6.png"/><Relationship Id="rId4" Type="http://schemas.openxmlformats.org/officeDocument/2006/relationships/image" Target="../media/image3.png"/><Relationship Id="rId5" Type="http://schemas.openxmlformats.org/officeDocument/2006/relationships/image" Target="../media/image11.png"/><Relationship Id="rId6" Type="http://schemas.openxmlformats.org/officeDocument/2006/relationships/image" Target="../media/image9.png"/><Relationship Id="rId7" Type="http://schemas.openxmlformats.org/officeDocument/2006/relationships/image" Target="../media/image2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00000"/>
        </a:solidFill>
      </p:bgPr>
    </p:bg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20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</a:rPr>
              <a:t>Young Playwrights</a:t>
            </a:r>
            <a:endParaRPr>
              <a:solidFill>
                <a:schemeClr val="lt1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</a:rPr>
              <a:t>Festival</a:t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93" name="Google Shape;93;p20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2024 Teacher Resource Guide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9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p29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Conflict</a:t>
            </a:r>
            <a:endParaRPr/>
          </a:p>
        </p:txBody>
      </p:sp>
      <p:sp>
        <p:nvSpPr>
          <p:cNvPr id="181" name="Google Shape;181;p29"/>
          <p:cNvSpPr txBox="1"/>
          <p:nvPr/>
        </p:nvSpPr>
        <p:spPr>
          <a:xfrm>
            <a:off x="519825" y="1625200"/>
            <a:ext cx="3000600" cy="2803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If my message is about our dependence on technology, the conflict could be about a broken </a:t>
            </a:r>
            <a:r>
              <a:rPr lang="en" sz="18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Wifi</a:t>
            </a:r>
            <a:r>
              <a:rPr lang="en" sz="18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 connection.</a:t>
            </a:r>
            <a:endParaRPr sz="18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82" name="Google Shape;182;p29"/>
          <p:cNvSpPr txBox="1"/>
          <p:nvPr/>
        </p:nvSpPr>
        <p:spPr>
          <a:xfrm>
            <a:off x="4572000" y="1678850"/>
            <a:ext cx="2826300" cy="2803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If my message is about the small ways we can impact climate change, the conflict could be about the changes that can happen at this school that aren’t being done currently.</a:t>
            </a:r>
            <a:endParaRPr sz="18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6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p30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n" sz="1800"/>
              <a:t>10-Minute Exercise: Expanding the Message to Create Conflict</a:t>
            </a:r>
            <a:endParaRPr sz="3200"/>
          </a:p>
        </p:txBody>
      </p:sp>
      <p:sp>
        <p:nvSpPr>
          <p:cNvPr id="188" name="Google Shape;188;p30"/>
          <p:cNvSpPr txBox="1"/>
          <p:nvPr>
            <p:ph idx="2" type="body"/>
          </p:nvPr>
        </p:nvSpPr>
        <p:spPr>
          <a:xfrm>
            <a:off x="311700" y="1500650"/>
            <a:ext cx="4260300" cy="3361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/>
              <a:t>1. Set-Up (2 minutes)​</a:t>
            </a:r>
            <a:endParaRPr sz="1200"/>
          </a:p>
          <a:p>
            <a:pPr indent="0" lvl="0" marL="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None/>
            </a:pPr>
            <a:r>
              <a:rPr lang="en" sz="1200"/>
              <a:t>Instruction:​</a:t>
            </a:r>
            <a:endParaRPr sz="1200"/>
          </a:p>
          <a:p>
            <a:pPr indent="-304800" lvl="0" marL="45720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200"/>
              <a:buFont typeface="Montserrat"/>
              <a:buChar char="●"/>
            </a:pPr>
            <a:r>
              <a:rPr lang="en" sz="1200"/>
              <a:t>Ask students to look at the one-sentence message they previously created for their play.​</a:t>
            </a:r>
            <a:endParaRPr sz="1200"/>
          </a:p>
          <a:p>
            <a:pPr indent="-304800" lvl="0" marL="45720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200"/>
              <a:buFont typeface="Montserrat"/>
              <a:buChar char="●"/>
            </a:pPr>
            <a:r>
              <a:rPr lang="en" sz="1200"/>
              <a:t>Explain that in this exercise, they will develop a brief conflict scene based on this message. Conflict is what makes a scene interesting and brings the message to life.​</a:t>
            </a:r>
            <a:endParaRPr sz="1200"/>
          </a:p>
          <a:p>
            <a:pPr indent="0" lvl="0" marL="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None/>
            </a:pPr>
            <a:r>
              <a:rPr lang="en" sz="1200"/>
              <a:t>Example Setup:​</a:t>
            </a:r>
            <a:endParaRPr sz="1200"/>
          </a:p>
          <a:p>
            <a:pPr indent="0" lvl="0" marL="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None/>
            </a:pPr>
            <a:r>
              <a:rPr lang="en" sz="1100"/>
              <a:t>If their message is serious (</a:t>
            </a:r>
            <a:r>
              <a:rPr i="1" lang="en" sz="1100"/>
              <a:t>“Small actions can have a big impact on saving the environment”</a:t>
            </a:r>
            <a:r>
              <a:rPr lang="en" sz="1100"/>
              <a:t>), their conflict could involve two characters arguing about whether recycling is really important.​</a:t>
            </a:r>
            <a:endParaRPr sz="1100"/>
          </a:p>
          <a:p>
            <a:pPr indent="0" lvl="0" marL="0" rtl="0" algn="l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None/>
            </a:pPr>
            <a:r>
              <a:rPr lang="en" sz="1100"/>
              <a:t>If their message is humorous (</a:t>
            </a:r>
            <a:r>
              <a:rPr i="1" lang="en" sz="1100"/>
              <a:t>“It’s ridiculous how people freak out over broken Wi-Fi”</a:t>
            </a:r>
            <a:r>
              <a:rPr lang="en" sz="1100"/>
              <a:t>), their conflict could involve a character panicking over the loss of internet access, while another character remains calm.​</a:t>
            </a:r>
            <a:endParaRPr sz="1200"/>
          </a:p>
        </p:txBody>
      </p:sp>
      <p:sp>
        <p:nvSpPr>
          <p:cNvPr id="189" name="Google Shape;189;p30"/>
          <p:cNvSpPr txBox="1"/>
          <p:nvPr/>
        </p:nvSpPr>
        <p:spPr>
          <a:xfrm>
            <a:off x="311700" y="797725"/>
            <a:ext cx="8262000" cy="73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None/>
            </a:pPr>
            <a:r>
              <a:rPr lang="en" sz="12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Purpose: This exercise helps students take their message and use it to create conflict, a key element that drives action in a play. By developing a scene that reflects their message through conflict, students will deepen their understanding of how to translate themes into dramatic tension.​</a:t>
            </a:r>
            <a:endParaRPr/>
          </a:p>
        </p:txBody>
      </p:sp>
      <p:sp>
        <p:nvSpPr>
          <p:cNvPr id="190" name="Google Shape;190;p30"/>
          <p:cNvSpPr txBox="1"/>
          <p:nvPr/>
        </p:nvSpPr>
        <p:spPr>
          <a:xfrm>
            <a:off x="4572000" y="1536625"/>
            <a:ext cx="4396500" cy="2963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2. Quick Conflict Creation (5 minutes)​</a:t>
            </a:r>
            <a:endParaRPr sz="12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30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Instruction:​</a:t>
            </a:r>
            <a:endParaRPr sz="12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304800" lvl="0" marL="457200" rtl="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Montserrat"/>
              <a:buChar char="●"/>
            </a:pPr>
            <a:r>
              <a:rPr lang="en" sz="12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Have students write a short dialogue or outline a scenario where two characters express different views or attitudes about the message they’ve chosen.​</a:t>
            </a:r>
            <a:endParaRPr sz="12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Montserrat"/>
              <a:buChar char="●"/>
            </a:pPr>
            <a:r>
              <a:rPr lang="en" sz="12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Encourage them to focus on </a:t>
            </a:r>
            <a:r>
              <a:rPr i="1" lang="en" sz="12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tension</a:t>
            </a:r>
            <a:r>
              <a:rPr lang="en" sz="12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 between the characters, whether it’s serious or funny.​</a:t>
            </a:r>
            <a:endParaRPr sz="12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Montserrat"/>
              <a:buChar char="●"/>
            </a:pPr>
            <a:r>
              <a:rPr lang="en" sz="12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Prompt with questions:​</a:t>
            </a:r>
            <a:endParaRPr sz="12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304800" lvl="0" marL="10668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Montserrat"/>
              <a:buChar char="●"/>
            </a:pPr>
            <a:r>
              <a:rPr i="1" lang="en" sz="12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What do the characters want?</a:t>
            </a:r>
            <a:r>
              <a:rPr lang="en" sz="12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​</a:t>
            </a:r>
            <a:endParaRPr sz="12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304800" lvl="0" marL="1066800" rtl="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Montserrat"/>
              <a:buChar char="●"/>
            </a:pPr>
            <a:r>
              <a:rPr i="1" lang="en" sz="12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Why do they disagree?</a:t>
            </a:r>
            <a:r>
              <a:rPr lang="en" sz="12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​</a:t>
            </a:r>
            <a:endParaRPr sz="12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304800" lvl="0" marL="1066800" rtl="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Montserrat"/>
              <a:buChar char="●"/>
            </a:pPr>
            <a:r>
              <a:rPr i="1" lang="en" sz="12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What does one character believe that the other opposes?</a:t>
            </a:r>
            <a:r>
              <a:rPr lang="en" sz="12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​</a:t>
            </a:r>
            <a:endParaRPr sz="12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300"/>
              </a:spcBef>
              <a:spcAft>
                <a:spcPts val="300"/>
              </a:spcAft>
              <a:buNone/>
            </a:pPr>
            <a:r>
              <a:t/>
            </a:r>
            <a:endParaRPr sz="12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4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p31"/>
          <p:cNvSpPr txBox="1"/>
          <p:nvPr>
            <p:ph idx="2" type="body"/>
          </p:nvPr>
        </p:nvSpPr>
        <p:spPr>
          <a:xfrm>
            <a:off x="311700" y="341225"/>
            <a:ext cx="8428500" cy="4520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/>
              <a:t>3. Pair Sharing (3 minutes)​</a:t>
            </a:r>
            <a:endParaRPr sz="12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/>
              <a:t>Instruction:​</a:t>
            </a:r>
            <a:endParaRPr sz="1200"/>
          </a:p>
          <a:p>
            <a:pPr indent="-304800" lvl="0" marL="6477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Montserrat"/>
              <a:buChar char="●"/>
            </a:pPr>
            <a:r>
              <a:rPr lang="en" sz="1200"/>
              <a:t>Have students pair up and share their conflict scenario with a partner.​</a:t>
            </a:r>
            <a:endParaRPr sz="1200"/>
          </a:p>
          <a:p>
            <a:pPr indent="-304800" lvl="0" marL="6477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Montserrat"/>
              <a:buChar char="●"/>
            </a:pPr>
            <a:r>
              <a:rPr lang="en" sz="1200"/>
              <a:t>Ask them to give each other quick feedback:​</a:t>
            </a:r>
            <a:endParaRPr sz="1200"/>
          </a:p>
          <a:p>
            <a:pPr indent="-304800" lvl="0" marL="10668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Montserrat"/>
              <a:buChar char="●"/>
            </a:pPr>
            <a:r>
              <a:rPr i="1" lang="en" sz="1200"/>
              <a:t>Is the conflict clear?</a:t>
            </a:r>
            <a:r>
              <a:rPr lang="en" sz="1200"/>
              <a:t>​</a:t>
            </a:r>
            <a:endParaRPr sz="1200"/>
          </a:p>
          <a:p>
            <a:pPr indent="-304800" lvl="0" marL="10668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Montserrat"/>
              <a:buChar char="●"/>
            </a:pPr>
            <a:r>
              <a:rPr i="1" lang="en" sz="1200"/>
              <a:t>Does it connect with the message?</a:t>
            </a:r>
            <a:r>
              <a:rPr lang="en" sz="1200"/>
              <a:t>​</a:t>
            </a:r>
            <a:endParaRPr sz="12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/>
              <a:t>4. Reflection (1 minute)​</a:t>
            </a:r>
            <a:endParaRPr sz="12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/>
              <a:t>Instruction:​</a:t>
            </a:r>
            <a:endParaRPr sz="1200"/>
          </a:p>
          <a:p>
            <a:pPr indent="-304800" lvl="0" marL="6477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Montserrat"/>
              <a:buChar char="●"/>
            </a:pPr>
            <a:r>
              <a:rPr lang="en" sz="1200"/>
              <a:t>Ask a few volunteers to share their conflict scenes with the class.​</a:t>
            </a:r>
            <a:endParaRPr sz="1200"/>
          </a:p>
          <a:p>
            <a:pPr indent="-304800" lvl="0" marL="6477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Montserrat"/>
              <a:buChar char="●"/>
            </a:pPr>
            <a:r>
              <a:rPr lang="en" sz="1200"/>
              <a:t>Conclude by emphasizing that </a:t>
            </a:r>
            <a:r>
              <a:rPr i="1" lang="en" sz="1200"/>
              <a:t>conflict</a:t>
            </a:r>
            <a:r>
              <a:rPr lang="en" sz="1200"/>
              <a:t> is what drives the story forward and expresses the message in a way that engages the audience.​</a:t>
            </a:r>
            <a:endParaRPr sz="12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/>
              <a:t>Assessment​</a:t>
            </a:r>
            <a:endParaRPr sz="1200"/>
          </a:p>
          <a:p>
            <a:pPr indent="-304800" lvl="0" marL="6477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Montserrat"/>
              <a:buChar char="●"/>
            </a:pPr>
            <a:r>
              <a:rPr lang="en" sz="1200"/>
              <a:t>Formative: Participation in writing the conflict scene and in pair sharing.​</a:t>
            </a:r>
            <a:endParaRPr sz="1200"/>
          </a:p>
          <a:p>
            <a:pPr indent="-304800" lvl="0" marL="6477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Montserrat"/>
              <a:buChar char="●"/>
            </a:pPr>
            <a:r>
              <a:rPr lang="en" sz="1200"/>
              <a:t>This short exercise helps students bridge the gap between having a clear message and developing dramatic tension around it. Through conflict, their message will come alive in a scene.​</a:t>
            </a:r>
            <a:endParaRPr sz="1200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None/>
            </a:pPr>
            <a:r>
              <a:t/>
            </a:r>
            <a:endParaRPr sz="120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9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p32"/>
          <p:cNvSpPr txBox="1"/>
          <p:nvPr>
            <p:ph type="title"/>
          </p:nvPr>
        </p:nvSpPr>
        <p:spPr>
          <a:xfrm>
            <a:off x="218350" y="1863300"/>
            <a:ext cx="1008300" cy="994200"/>
          </a:xfrm>
          <a:prstGeom prst="rect">
            <a:avLst/>
          </a:prstGeom>
        </p:spPr>
        <p:txBody>
          <a:bodyPr anchorCtr="0" anchor="ctr" bIns="34275" lIns="68575" spcFirstLastPara="1" rIns="68575" wrap="square" tIns="3427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Style or Genre?</a:t>
            </a:r>
            <a:endParaRPr b="0"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sp>
        <p:nvSpPr>
          <p:cNvPr id="201" name="Google Shape;201;p32"/>
          <p:cNvSpPr/>
          <p:nvPr/>
        </p:nvSpPr>
        <p:spPr>
          <a:xfrm>
            <a:off x="1704125" y="378625"/>
            <a:ext cx="6199500" cy="651000"/>
          </a:xfrm>
          <a:prstGeom prst="rect">
            <a:avLst/>
          </a:prstGeom>
          <a:solidFill>
            <a:schemeClr val="accent3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02" name="Google Shape;202;p32"/>
          <p:cNvSpPr/>
          <p:nvPr/>
        </p:nvSpPr>
        <p:spPr>
          <a:xfrm>
            <a:off x="1704125" y="1892800"/>
            <a:ext cx="6199500" cy="651000"/>
          </a:xfrm>
          <a:prstGeom prst="rect">
            <a:avLst/>
          </a:prstGeom>
          <a:solidFill>
            <a:schemeClr val="accent4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03" name="Google Shape;203;p32"/>
          <p:cNvSpPr/>
          <p:nvPr/>
        </p:nvSpPr>
        <p:spPr>
          <a:xfrm>
            <a:off x="1704125" y="1130800"/>
            <a:ext cx="6199500" cy="651000"/>
          </a:xfrm>
          <a:prstGeom prst="rect">
            <a:avLst/>
          </a:prstGeom>
          <a:solidFill>
            <a:schemeClr val="accent5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04" name="Google Shape;204;p32"/>
          <p:cNvSpPr/>
          <p:nvPr/>
        </p:nvSpPr>
        <p:spPr>
          <a:xfrm>
            <a:off x="1704125" y="2635150"/>
            <a:ext cx="6199500" cy="651000"/>
          </a:xfrm>
          <a:prstGeom prst="rect">
            <a:avLst/>
          </a:prstGeom>
          <a:solidFill>
            <a:schemeClr val="accent6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05" name="Google Shape;205;p32"/>
          <p:cNvSpPr/>
          <p:nvPr/>
        </p:nvSpPr>
        <p:spPr>
          <a:xfrm>
            <a:off x="1704125" y="3387325"/>
            <a:ext cx="6199500" cy="651000"/>
          </a:xfrm>
          <a:prstGeom prst="rect">
            <a:avLst/>
          </a:prstGeom>
          <a:solidFill>
            <a:schemeClr val="accent3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06" name="Google Shape;206;p32"/>
          <p:cNvSpPr txBox="1"/>
          <p:nvPr/>
        </p:nvSpPr>
        <p:spPr>
          <a:xfrm>
            <a:off x="1909250" y="434125"/>
            <a:ext cx="5857500" cy="387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1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What is the best way to tell your story?</a:t>
            </a:r>
            <a:endParaRPr sz="2100">
              <a:solidFill>
                <a:schemeClr val="dk1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207" name="Google Shape;207;p32"/>
          <p:cNvSpPr txBox="1"/>
          <p:nvPr/>
        </p:nvSpPr>
        <p:spPr>
          <a:xfrm>
            <a:off x="1909250" y="1186300"/>
            <a:ext cx="2811000" cy="387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1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Comedy?</a:t>
            </a:r>
            <a:endParaRPr sz="2100">
              <a:solidFill>
                <a:schemeClr val="dk1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208" name="Google Shape;208;p32"/>
          <p:cNvSpPr txBox="1"/>
          <p:nvPr/>
        </p:nvSpPr>
        <p:spPr>
          <a:xfrm>
            <a:off x="1851025" y="1938475"/>
            <a:ext cx="2811000" cy="387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1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Drama?</a:t>
            </a:r>
            <a:endParaRPr sz="2100">
              <a:solidFill>
                <a:schemeClr val="dk1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209" name="Google Shape;209;p32"/>
          <p:cNvSpPr txBox="1"/>
          <p:nvPr/>
        </p:nvSpPr>
        <p:spPr>
          <a:xfrm>
            <a:off x="1851025" y="2690650"/>
            <a:ext cx="2811000" cy="387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1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Western?</a:t>
            </a:r>
            <a:endParaRPr sz="2100">
              <a:solidFill>
                <a:schemeClr val="dk1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210" name="Google Shape;210;p32"/>
          <p:cNvSpPr txBox="1"/>
          <p:nvPr/>
        </p:nvSpPr>
        <p:spPr>
          <a:xfrm>
            <a:off x="1909250" y="3442825"/>
            <a:ext cx="3403500" cy="387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1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Musical?</a:t>
            </a:r>
            <a:endParaRPr sz="2100">
              <a:solidFill>
                <a:schemeClr val="dk1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211" name="Google Shape;211;p32"/>
          <p:cNvSpPr/>
          <p:nvPr/>
        </p:nvSpPr>
        <p:spPr>
          <a:xfrm>
            <a:off x="1704125" y="4139500"/>
            <a:ext cx="6199500" cy="651000"/>
          </a:xfrm>
          <a:prstGeom prst="rect">
            <a:avLst/>
          </a:prstGeom>
          <a:solidFill>
            <a:schemeClr val="accent5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12" name="Google Shape;212;p32"/>
          <p:cNvSpPr txBox="1"/>
          <p:nvPr/>
        </p:nvSpPr>
        <p:spPr>
          <a:xfrm>
            <a:off x="1909250" y="4195000"/>
            <a:ext cx="3403500" cy="387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1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Science Fiction?</a:t>
            </a:r>
            <a:endParaRPr sz="2100">
              <a:solidFill>
                <a:schemeClr val="dk1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6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p33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latin typeface="Arial"/>
                <a:ea typeface="Arial"/>
                <a:cs typeface="Arial"/>
                <a:sym typeface="Arial"/>
              </a:rPr>
              <a:t>10-Minute Lesson: Writing a Play in Different Styles or Genres</a:t>
            </a:r>
            <a:r>
              <a:rPr lang="en" sz="1800">
                <a:latin typeface="Arial"/>
                <a:ea typeface="Arial"/>
                <a:cs typeface="Arial"/>
                <a:sym typeface="Arial"/>
              </a:rPr>
              <a:t>​</a:t>
            </a:r>
            <a:endParaRPr b="0" sz="3400"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sp>
        <p:nvSpPr>
          <p:cNvPr id="218" name="Google Shape;218;p33"/>
          <p:cNvSpPr txBox="1"/>
          <p:nvPr>
            <p:ph idx="2" type="body"/>
          </p:nvPr>
        </p:nvSpPr>
        <p:spPr>
          <a:xfrm>
            <a:off x="311700" y="952150"/>
            <a:ext cx="7980600" cy="4156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/>
              <a:t>Grade Level: High School​</a:t>
            </a:r>
            <a:endParaRPr sz="12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/>
              <a:t>Subject: Theater Arts / Creative Writing​</a:t>
            </a:r>
            <a:endParaRPr sz="12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/>
              <a:t>Duration: 10 minutes​</a:t>
            </a:r>
            <a:endParaRPr sz="12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/>
              <a:t>Objective:​</a:t>
            </a:r>
            <a:endParaRPr sz="1200"/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Montserrat"/>
              <a:buChar char="●"/>
            </a:pPr>
            <a:r>
              <a:rPr lang="en" sz="1200"/>
              <a:t>Students will explore different genres and styles in playwriting and learn how to adapt a scene or idea to different genres, ​such as comedy, tragedy, or mystery.​</a:t>
            </a:r>
            <a:endParaRPr sz="12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/>
              <a:t>​</a:t>
            </a:r>
            <a:endParaRPr sz="12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/>
              <a:t>1. Quick Introduction to Genres (2 minutes)​</a:t>
            </a:r>
            <a:endParaRPr sz="12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/>
              <a:t>Purpose: Introduce students to various genres in theater.​</a:t>
            </a:r>
            <a:endParaRPr sz="1200"/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/>
              <a:t>On the board, write down a few key genres: Comedy, Tragedy, Mystery, Fantasy, and Drama.​</a:t>
            </a:r>
            <a:endParaRPr sz="1200"/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/>
              <a:t>Briefly define each:​</a:t>
            </a:r>
            <a:endParaRPr sz="1200"/>
          </a:p>
          <a:p>
            <a:pPr indent="-279400" lvl="0" marL="8255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Char char="●"/>
            </a:pPr>
            <a:r>
              <a:rPr lang="en" sz="1200"/>
              <a:t>Comedy: Light, humorous tone, often with a happy ending.​</a:t>
            </a:r>
            <a:endParaRPr sz="1200"/>
          </a:p>
          <a:p>
            <a:pPr indent="-279400" lvl="0" marL="8255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Char char="●"/>
            </a:pPr>
            <a:r>
              <a:rPr lang="en" sz="1200"/>
              <a:t>Tragedy: Serious themes, often with a downfall of the protagonist.​</a:t>
            </a:r>
            <a:endParaRPr sz="1200"/>
          </a:p>
          <a:p>
            <a:pPr indent="-279400" lvl="0" marL="8255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Char char="●"/>
            </a:pPr>
            <a:r>
              <a:rPr lang="en" sz="1200"/>
              <a:t>Mystery: Involves solving a problem or uncovering secrets.​</a:t>
            </a:r>
            <a:endParaRPr sz="1200"/>
          </a:p>
          <a:p>
            <a:pPr indent="-279400" lvl="0" marL="8255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Char char="●"/>
            </a:pPr>
            <a:r>
              <a:rPr lang="en" sz="1200"/>
              <a:t>Fantasy: Elements of magic, otherworldly settings, or impossible events.​</a:t>
            </a:r>
            <a:endParaRPr sz="1200"/>
          </a:p>
          <a:p>
            <a:pPr indent="-279400" lvl="0" marL="8255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Char char="●"/>
            </a:pPr>
            <a:r>
              <a:rPr lang="en" sz="1200"/>
              <a:t>Drama: Focused on realistic characters and emotional depth.</a:t>
            </a:r>
            <a:endParaRPr sz="12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2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p34"/>
          <p:cNvSpPr txBox="1"/>
          <p:nvPr>
            <p:ph idx="2" type="body"/>
          </p:nvPr>
        </p:nvSpPr>
        <p:spPr>
          <a:xfrm>
            <a:off x="304100" y="344350"/>
            <a:ext cx="8322600" cy="4156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/>
              <a:t>2.</a:t>
            </a:r>
            <a:r>
              <a:rPr lang="en" sz="1100"/>
              <a:t> Example and Discussion (3 minutes)​</a:t>
            </a:r>
            <a:endParaRPr sz="1100"/>
          </a:p>
          <a:p>
            <a:pPr indent="45720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/>
              <a:t>Purpose: Show how a single idea or scene can be adapted to different genres.​</a:t>
            </a:r>
            <a:endParaRPr sz="1100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/>
              <a:t>​	Provide a simple scene setup:​</a:t>
            </a:r>
            <a:endParaRPr sz="1100"/>
          </a:p>
          <a:p>
            <a:pPr indent="45720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/>
              <a:t>Two friends are arguing because one of them forgot an important event.​</a:t>
            </a:r>
            <a:endParaRPr sz="1100"/>
          </a:p>
          <a:p>
            <a:pPr indent="45720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/>
              <a:t>Ask the class:​</a:t>
            </a:r>
            <a:endParaRPr sz="1100"/>
          </a:p>
          <a:p>
            <a:pPr indent="-298450" lvl="0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</a:pPr>
            <a:r>
              <a:rPr lang="en" sz="1100"/>
              <a:t>How would this argument look in a comedy?​</a:t>
            </a:r>
            <a:endParaRPr sz="1100"/>
          </a:p>
          <a:p>
            <a:pPr indent="0" lvl="0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/>
              <a:t>Example: The argument turns ridiculous, with exaggerated reasons for forgetting, and ends in a silly reconciliation.​</a:t>
            </a:r>
            <a:endParaRPr sz="1100"/>
          </a:p>
          <a:p>
            <a:pPr indent="-298450" lvl="0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</a:pPr>
            <a:r>
              <a:rPr lang="en" sz="1100"/>
              <a:t>How would it look in a tragedy?​</a:t>
            </a:r>
            <a:endParaRPr sz="1100"/>
          </a:p>
          <a:p>
            <a:pPr indent="0" lvl="0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/>
              <a:t>Example: The forgotten event leads to serious consequences, like the end of a friendship or personal downfall.​</a:t>
            </a:r>
            <a:endParaRPr sz="1100"/>
          </a:p>
          <a:p>
            <a:pPr indent="-298450" lvl="0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</a:pPr>
            <a:r>
              <a:rPr lang="en" sz="1100"/>
              <a:t>How would it look in a mystery?​</a:t>
            </a:r>
            <a:endParaRPr sz="1100"/>
          </a:p>
          <a:p>
            <a:pPr indent="0" lvl="0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/>
              <a:t>Example: The argument reveals hidden clues about why the event was forgotten, leading to a larger mystery.​</a:t>
            </a:r>
            <a:endParaRPr sz="1100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/>
              <a:t>3. Writing Activity (3 minutes)​</a:t>
            </a:r>
            <a:endParaRPr sz="1100"/>
          </a:p>
          <a:p>
            <a:pPr indent="45720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/>
              <a:t>Purpose: Students write a short scene in a chosen genre.​</a:t>
            </a:r>
            <a:endParaRPr sz="1100"/>
          </a:p>
          <a:p>
            <a:pPr indent="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/>
              <a:t>Instruct students to choose one genre (Comedy, Tragedy, Mystery, Fantasy, Drama) and write a quick scene based on the “forgotten event” scenario.​</a:t>
            </a:r>
            <a:endParaRPr sz="1100"/>
          </a:p>
          <a:p>
            <a:pPr indent="45720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/>
              <a:t>They should focus on adapting the tone, dialogue, and style to fit their chosen genre.​</a:t>
            </a:r>
            <a:endParaRPr sz="1100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/>
              <a:t>4. Pair Sharing (2 minutes)​</a:t>
            </a:r>
            <a:endParaRPr sz="1100"/>
          </a:p>
          <a:p>
            <a:pPr indent="45720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/>
              <a:t>Purpose: Students share their work and see how others approached the same idea in different ways.​</a:t>
            </a:r>
            <a:endParaRPr sz="1100"/>
          </a:p>
          <a:p>
            <a:pPr indent="45720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/>
              <a:t>Have students quickly share their genre-based scene with a partner.​</a:t>
            </a:r>
            <a:endParaRPr sz="1100"/>
          </a:p>
          <a:p>
            <a:pPr indent="45720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/>
              <a:t>Ask them to notice how their partner’s scene differs from theirs based on the genre.​</a:t>
            </a:r>
            <a:endParaRPr sz="1100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/>
              <a:t>​</a:t>
            </a:r>
            <a:endParaRPr sz="110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7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Google Shape;228;p3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Character</a:t>
            </a:r>
            <a:endParaRPr/>
          </a:p>
        </p:txBody>
      </p:sp>
      <p:sp>
        <p:nvSpPr>
          <p:cNvPr id="229" name="Google Shape;229;p35"/>
          <p:cNvSpPr/>
          <p:nvPr/>
        </p:nvSpPr>
        <p:spPr>
          <a:xfrm>
            <a:off x="1555250" y="1616475"/>
            <a:ext cx="1132200" cy="1041000"/>
          </a:xfrm>
          <a:prstGeom prst="ellipse">
            <a:avLst/>
          </a:prstGeom>
          <a:solidFill>
            <a:schemeClr val="accent3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30" name="Google Shape;230;p35"/>
          <p:cNvSpPr/>
          <p:nvPr/>
        </p:nvSpPr>
        <p:spPr>
          <a:xfrm>
            <a:off x="3158775" y="1616475"/>
            <a:ext cx="1132200" cy="1041000"/>
          </a:xfrm>
          <a:prstGeom prst="ellipse">
            <a:avLst/>
          </a:prstGeom>
          <a:solidFill>
            <a:schemeClr val="accent4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31" name="Google Shape;231;p35"/>
          <p:cNvSpPr/>
          <p:nvPr/>
        </p:nvSpPr>
        <p:spPr>
          <a:xfrm>
            <a:off x="4762300" y="1616475"/>
            <a:ext cx="1132200" cy="1041000"/>
          </a:xfrm>
          <a:prstGeom prst="ellipse">
            <a:avLst/>
          </a:prstGeom>
          <a:solidFill>
            <a:schemeClr val="accent5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32" name="Google Shape;232;p35"/>
          <p:cNvSpPr/>
          <p:nvPr/>
        </p:nvSpPr>
        <p:spPr>
          <a:xfrm>
            <a:off x="6365825" y="1616475"/>
            <a:ext cx="1132200" cy="1041000"/>
          </a:xfrm>
          <a:prstGeom prst="ellipse">
            <a:avLst/>
          </a:prstGeom>
          <a:solidFill>
            <a:schemeClr val="accent6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33" name="Google Shape;233;p35"/>
          <p:cNvSpPr txBox="1"/>
          <p:nvPr/>
        </p:nvSpPr>
        <p:spPr>
          <a:xfrm>
            <a:off x="1375875" y="2834725"/>
            <a:ext cx="1443600" cy="1344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Who would be best to speak about your message?</a:t>
            </a:r>
            <a:endParaRPr sz="12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34" name="Google Shape;234;p35"/>
          <p:cNvSpPr txBox="1"/>
          <p:nvPr/>
        </p:nvSpPr>
        <p:spPr>
          <a:xfrm>
            <a:off x="3025425" y="2834725"/>
            <a:ext cx="1443600" cy="1344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Who would offer the most conflict?</a:t>
            </a:r>
            <a:endParaRPr sz="12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35" name="Google Shape;235;p35"/>
          <p:cNvSpPr txBox="1"/>
          <p:nvPr/>
        </p:nvSpPr>
        <p:spPr>
          <a:xfrm>
            <a:off x="4674975" y="2834725"/>
            <a:ext cx="1443600" cy="1344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Who makes sense in your style?</a:t>
            </a:r>
            <a:endParaRPr sz="12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36" name="Google Shape;236;p35"/>
          <p:cNvSpPr txBox="1"/>
          <p:nvPr/>
        </p:nvSpPr>
        <p:spPr>
          <a:xfrm>
            <a:off x="6324525" y="2834725"/>
            <a:ext cx="1443600" cy="1344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The answer will be the character your create!</a:t>
            </a:r>
            <a:endParaRPr sz="12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237" name="Google Shape;237;p35"/>
          <p:cNvPicPr preferRelativeResize="0"/>
          <p:nvPr/>
        </p:nvPicPr>
        <p:blipFill rotWithShape="1">
          <a:blip r:embed="rId3">
            <a:alphaModFix/>
          </a:blip>
          <a:srcRect b="0" l="5172" r="5181" t="0"/>
          <a:stretch/>
        </p:blipFill>
        <p:spPr>
          <a:xfrm>
            <a:off x="1710875" y="1732562"/>
            <a:ext cx="774948" cy="760412"/>
          </a:xfrm>
          <a:prstGeom prst="rect">
            <a:avLst/>
          </a:prstGeom>
          <a:noFill/>
          <a:ln>
            <a:noFill/>
          </a:ln>
        </p:spPr>
      </p:pic>
      <p:pic>
        <p:nvPicPr>
          <p:cNvPr id="238" name="Google Shape;238;p35"/>
          <p:cNvPicPr preferRelativeResize="0"/>
          <p:nvPr/>
        </p:nvPicPr>
        <p:blipFill rotWithShape="1">
          <a:blip r:embed="rId4">
            <a:alphaModFix/>
          </a:blip>
          <a:srcRect b="0" l="15479" r="15479" t="0"/>
          <a:stretch/>
        </p:blipFill>
        <p:spPr>
          <a:xfrm>
            <a:off x="3337412" y="1766529"/>
            <a:ext cx="774927" cy="740884"/>
          </a:xfrm>
          <a:prstGeom prst="rect">
            <a:avLst/>
          </a:prstGeom>
          <a:noFill/>
          <a:ln>
            <a:noFill/>
          </a:ln>
        </p:spPr>
      </p:pic>
      <p:pic>
        <p:nvPicPr>
          <p:cNvPr id="239" name="Google Shape;239;p35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857925" y="1666479"/>
            <a:ext cx="922145" cy="922142"/>
          </a:xfrm>
          <a:prstGeom prst="rect">
            <a:avLst/>
          </a:prstGeom>
          <a:noFill/>
          <a:ln>
            <a:noFill/>
          </a:ln>
        </p:spPr>
      </p:pic>
      <p:pic>
        <p:nvPicPr>
          <p:cNvPr id="240" name="Google Shape;240;p35"/>
          <p:cNvPicPr preferRelativeResize="0"/>
          <p:nvPr/>
        </p:nvPicPr>
        <p:blipFill rotWithShape="1">
          <a:blip r:embed="rId6">
            <a:alphaModFix/>
          </a:blip>
          <a:srcRect b="7155" l="0" r="0" t="7155"/>
          <a:stretch/>
        </p:blipFill>
        <p:spPr>
          <a:xfrm>
            <a:off x="6603525" y="1808563"/>
            <a:ext cx="656800" cy="6567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4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Google Shape;245;p3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Character</a:t>
            </a:r>
            <a:endParaRPr b="0"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sp>
        <p:nvSpPr>
          <p:cNvPr id="246" name="Google Shape;246;p36"/>
          <p:cNvSpPr txBox="1"/>
          <p:nvPr/>
        </p:nvSpPr>
        <p:spPr>
          <a:xfrm>
            <a:off x="611225" y="1549225"/>
            <a:ext cx="2788200" cy="2818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So, you have already decided what you want to say, the main conflict, and the style of your show …​</a:t>
            </a:r>
            <a:endParaRPr sz="18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47" name="Google Shape;247;p36"/>
          <p:cNvSpPr txBox="1"/>
          <p:nvPr/>
        </p:nvSpPr>
        <p:spPr>
          <a:xfrm>
            <a:off x="4572000" y="1549225"/>
            <a:ext cx="2788200" cy="2818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…</a:t>
            </a:r>
            <a:r>
              <a:rPr lang="en" sz="18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 the next natural decision is who would be the best people to bring your story to life.</a:t>
            </a:r>
            <a:endParaRPr sz="18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Google Shape;252;p3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latin typeface="Arial"/>
                <a:ea typeface="Arial"/>
                <a:cs typeface="Arial"/>
                <a:sym typeface="Arial"/>
              </a:rPr>
              <a:t>Example:</a:t>
            </a:r>
            <a:r>
              <a:rPr lang="en">
                <a:latin typeface="Arial"/>
                <a:ea typeface="Arial"/>
                <a:cs typeface="Arial"/>
                <a:sym typeface="Arial"/>
              </a:rPr>
              <a:t>​</a:t>
            </a:r>
            <a:endParaRPr b="0" sz="4400"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sp>
        <p:nvSpPr>
          <p:cNvPr id="253" name="Google Shape;253;p37"/>
          <p:cNvSpPr txBox="1"/>
          <p:nvPr>
            <p:ph idx="2" type="body"/>
          </p:nvPr>
        </p:nvSpPr>
        <p:spPr>
          <a:xfrm>
            <a:off x="311700" y="952150"/>
            <a:ext cx="7980600" cy="390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/>
              <a:t>In the earlier example about the message that we rely too heavily on technology, we know the conflict is a broken WiFi connection and we want it to be a comedy. ​</a:t>
            </a:r>
            <a:endParaRPr sz="12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/>
              <a:t>So, my characters might be:​</a:t>
            </a:r>
            <a:endParaRPr sz="12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/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/>
              <a:t>A:  A very tense and uptight unemployed worker preparing for a really important virtual job interview. ​</a:t>
            </a:r>
            <a:endParaRPr sz="12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/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/>
              <a:t>B: A really mellow Wi Fi repairman who thinks life is about taking it easy and is in no hurry to complete the job.</a:t>
            </a:r>
            <a:endParaRPr sz="120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7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Google Shape;258;p3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latin typeface="Arial"/>
                <a:ea typeface="Arial"/>
                <a:cs typeface="Arial"/>
                <a:sym typeface="Arial"/>
              </a:rPr>
              <a:t>Example:</a:t>
            </a:r>
            <a:r>
              <a:rPr lang="en">
                <a:latin typeface="Arial"/>
                <a:ea typeface="Arial"/>
                <a:cs typeface="Arial"/>
                <a:sym typeface="Arial"/>
              </a:rPr>
              <a:t>​</a:t>
            </a:r>
            <a:endParaRPr b="0"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sp>
        <p:nvSpPr>
          <p:cNvPr id="259" name="Google Shape;259;p38"/>
          <p:cNvSpPr txBox="1"/>
          <p:nvPr>
            <p:ph idx="2" type="body"/>
          </p:nvPr>
        </p:nvSpPr>
        <p:spPr>
          <a:xfrm>
            <a:off x="311700" y="952150"/>
            <a:ext cx="7980600" cy="3796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/>
              <a:t>If the message is the small ways we can combat climate change, the conflict is two people arguing about recycling, and the genre is drama, my characters might be:</a:t>
            </a:r>
            <a:endParaRPr sz="1200"/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/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/>
              <a:t>A:  A high school student who is really worried about the future.​</a:t>
            </a:r>
            <a:endParaRPr sz="1200"/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/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/>
              <a:t>B:  A principal who thinks recycling is too expensive for the school. ​</a:t>
            </a:r>
            <a:endParaRPr sz="120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21"/>
          <p:cNvSpPr txBox="1"/>
          <p:nvPr>
            <p:ph idx="1" type="body"/>
          </p:nvPr>
        </p:nvSpPr>
        <p:spPr>
          <a:xfrm>
            <a:off x="311700" y="1389600"/>
            <a:ext cx="3269400" cy="3096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rPr lang="en" sz="1400"/>
              <a:t>In this </a:t>
            </a:r>
            <a:r>
              <a:rPr lang="en" sz="1400"/>
              <a:t>presentation</a:t>
            </a:r>
            <a:r>
              <a:rPr lang="en" sz="1400"/>
              <a:t> you will find exercises, tips, and pointers to help your students write plays for submission to Wharton Center and Michigan State University Department of Theatre’s Young Playwright Festival.</a:t>
            </a:r>
            <a:endParaRPr sz="1400"/>
          </a:p>
        </p:txBody>
      </p:sp>
      <p:pic>
        <p:nvPicPr>
          <p:cNvPr id="99" name="Google Shape;99;p21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10924" l="0" r="0" t="10932"/>
          <a:stretch/>
        </p:blipFill>
        <p:spPr>
          <a:xfrm>
            <a:off x="4411950" y="1598250"/>
            <a:ext cx="3983698" cy="2074800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3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Google Shape;264;p39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700">
                <a:latin typeface="Montserrat"/>
                <a:ea typeface="Montserrat"/>
                <a:cs typeface="Montserrat"/>
                <a:sym typeface="Montserrat"/>
              </a:rPr>
              <a:t>5-Minute Lesson: Creating Characters from Style, Conflict, and Message​</a:t>
            </a:r>
            <a:endParaRPr b="1" sz="17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80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5" name="Google Shape;265;p39"/>
          <p:cNvSpPr txBox="1"/>
          <p:nvPr>
            <p:ph idx="2" type="body"/>
          </p:nvPr>
        </p:nvSpPr>
        <p:spPr>
          <a:xfrm>
            <a:off x="311700" y="952150"/>
            <a:ext cx="7980600" cy="4156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/>
              <a:t>Grade Level: High School​</a:t>
            </a:r>
            <a:endParaRPr sz="12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/>
              <a:t>Subject: Theater Arts / Creative Writing​</a:t>
            </a:r>
            <a:endParaRPr sz="12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/>
              <a:t>Duration: 5 minutes​</a:t>
            </a:r>
            <a:endParaRPr sz="12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/>
              <a:t>Objective:​</a:t>
            </a:r>
            <a:endParaRPr sz="1200"/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/>
              <a:t>Students will learn how to create dynamic characters by connecting the play's style, conflict, and message.​</a:t>
            </a:r>
            <a:endParaRPr sz="12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/>
              <a:t>1. Quick Introduction (1 minute)​</a:t>
            </a:r>
            <a:endParaRPr sz="12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/>
              <a:t>Purpose: Show how a character is shaped by the play's style, conflict, and message.​</a:t>
            </a:r>
            <a:endParaRPr sz="12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/>
              <a:t>Write three words on the board: Style, Conflict, Message.​</a:t>
            </a:r>
            <a:endParaRPr sz="12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/>
              <a:t>Explain:​</a:t>
            </a:r>
            <a:endParaRPr sz="1200"/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SzPts val="1200"/>
              <a:buChar char="●"/>
            </a:pPr>
            <a:r>
              <a:rPr lang="en" sz="1200"/>
              <a:t>Style: Determines how a character behaves and speaks (e.g., in a comedy, a character may be exaggerated or quirky).​</a:t>
            </a:r>
            <a:endParaRPr sz="1200"/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SzPts val="1200"/>
              <a:buChar char="●"/>
            </a:pPr>
            <a:r>
              <a:rPr lang="en" sz="1200"/>
              <a:t>Conflict: Shapes what the character wants and how they react to obstacles.​</a:t>
            </a:r>
            <a:endParaRPr sz="1200"/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SzPts val="1200"/>
              <a:buChar char="●"/>
            </a:pPr>
            <a:r>
              <a:rPr lang="en" sz="1200"/>
              <a:t>Message: Influences the character's beliefs, values, or transformation throughout the play.</a:t>
            </a:r>
            <a:endParaRPr sz="120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9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Google Shape;270;p40"/>
          <p:cNvSpPr txBox="1"/>
          <p:nvPr>
            <p:ph idx="2" type="body"/>
          </p:nvPr>
        </p:nvSpPr>
        <p:spPr>
          <a:xfrm>
            <a:off x="311700" y="348800"/>
            <a:ext cx="7980600" cy="4760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/>
              <a:t>2. Example (1 minute)​</a:t>
            </a:r>
            <a:endParaRPr sz="1200"/>
          </a:p>
          <a:p>
            <a:pPr indent="45720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/>
              <a:t>Purpose: Illustrate how these elements combine to create a character.​</a:t>
            </a:r>
            <a:endParaRPr sz="1200"/>
          </a:p>
          <a:p>
            <a:pPr indent="-304800" lvl="0" marL="914400" rtl="0" algn="l">
              <a:spcBef>
                <a:spcPts val="0"/>
              </a:spcBef>
              <a:spcAft>
                <a:spcPts val="0"/>
              </a:spcAft>
              <a:buSzPts val="1200"/>
              <a:buChar char="●"/>
            </a:pPr>
            <a:r>
              <a:rPr lang="en" sz="1200"/>
              <a:t>Scenario: A character is upset because their friend forgot an important event.​</a:t>
            </a:r>
            <a:endParaRPr sz="1200"/>
          </a:p>
          <a:p>
            <a:pPr indent="-304800" lvl="0" marL="914400" rtl="0" algn="l">
              <a:spcBef>
                <a:spcPts val="0"/>
              </a:spcBef>
              <a:spcAft>
                <a:spcPts val="0"/>
              </a:spcAft>
              <a:buSzPts val="1200"/>
              <a:buChar char="●"/>
            </a:pPr>
            <a:r>
              <a:rPr lang="en" sz="1200"/>
              <a:t>Comedy: The character is overdramatic, making a huge fuss over something small. Conflict is lighthearted.​</a:t>
            </a:r>
            <a:endParaRPr sz="1200"/>
          </a:p>
          <a:p>
            <a:pPr indent="-304800" lvl="0" marL="914400" rtl="0" algn="l">
              <a:spcBef>
                <a:spcPts val="0"/>
              </a:spcBef>
              <a:spcAft>
                <a:spcPts val="0"/>
              </a:spcAft>
              <a:buSzPts val="1200"/>
              <a:buChar char="●"/>
            </a:pPr>
            <a:r>
              <a:rPr lang="en" sz="1200"/>
              <a:t>Tragedy: The character feels deeply betrayed, questioning the entire friendship. Conflict is serious.​</a:t>
            </a:r>
            <a:endParaRPr sz="1200"/>
          </a:p>
          <a:p>
            <a:pPr indent="-304800" lvl="0" marL="914400" rtl="0" algn="l">
              <a:spcBef>
                <a:spcPts val="0"/>
              </a:spcBef>
              <a:spcAft>
                <a:spcPts val="0"/>
              </a:spcAft>
              <a:buSzPts val="1200"/>
              <a:buChar char="●"/>
            </a:pPr>
            <a:r>
              <a:rPr lang="en" sz="1200"/>
              <a:t>Message: The message could be about forgiveness in a comedy or about trust and loyalty in a tragedy.​</a:t>
            </a:r>
            <a:endParaRPr sz="12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/>
              <a:t>3. Quick Writing Activity (2 minutes)​</a:t>
            </a:r>
            <a:endParaRPr sz="1200"/>
          </a:p>
          <a:p>
            <a:pPr indent="45720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/>
              <a:t>Purpose: Students create a character using these three elements.​</a:t>
            </a:r>
            <a:endParaRPr sz="1200"/>
          </a:p>
          <a:p>
            <a:pPr indent="-304800" lvl="0" marL="914400" rtl="0" algn="l">
              <a:spcBef>
                <a:spcPts val="0"/>
              </a:spcBef>
              <a:spcAft>
                <a:spcPts val="0"/>
              </a:spcAft>
              <a:buSzPts val="1200"/>
              <a:buChar char="●"/>
            </a:pPr>
            <a:r>
              <a:rPr lang="en" sz="1200"/>
              <a:t>Ask students to write a quick description of a character using Style, Conflict, and Message.​</a:t>
            </a:r>
            <a:endParaRPr sz="1200"/>
          </a:p>
          <a:p>
            <a:pPr indent="-304800" lvl="0" marL="914400" rtl="0" algn="l">
              <a:spcBef>
                <a:spcPts val="0"/>
              </a:spcBef>
              <a:spcAft>
                <a:spcPts val="0"/>
              </a:spcAft>
              <a:buSzPts val="1200"/>
              <a:buChar char="●"/>
            </a:pPr>
            <a:r>
              <a:rPr lang="en" sz="1200"/>
              <a:t>Prompt:​</a:t>
            </a:r>
            <a:endParaRPr sz="1200"/>
          </a:p>
          <a:p>
            <a:pPr indent="-304800" lvl="1" marL="1371600" rtl="0" algn="l">
              <a:spcBef>
                <a:spcPts val="0"/>
              </a:spcBef>
              <a:spcAft>
                <a:spcPts val="0"/>
              </a:spcAft>
              <a:buSzPts val="1200"/>
              <a:buChar char="○"/>
            </a:pPr>
            <a:r>
              <a:rPr lang="en" sz="1200"/>
              <a:t>Choose a style (Comedy, Drama, etc.).​</a:t>
            </a:r>
            <a:endParaRPr/>
          </a:p>
          <a:p>
            <a:pPr indent="-304800" lvl="1" marL="1371600" rtl="0" algn="l">
              <a:spcBef>
                <a:spcPts val="0"/>
              </a:spcBef>
              <a:spcAft>
                <a:spcPts val="0"/>
              </a:spcAft>
              <a:buSzPts val="1200"/>
              <a:buChar char="○"/>
            </a:pPr>
            <a:r>
              <a:rPr lang="en" sz="1200"/>
              <a:t>Identify the conflict (What does your character want? What’s stopping them?).​</a:t>
            </a:r>
            <a:endParaRPr/>
          </a:p>
          <a:p>
            <a:pPr indent="-304800" lvl="1" marL="1371600" rtl="0" algn="l">
              <a:spcBef>
                <a:spcPts val="0"/>
              </a:spcBef>
              <a:spcAft>
                <a:spcPts val="0"/>
              </a:spcAft>
              <a:buSzPts val="1200"/>
              <a:buChar char="○"/>
            </a:pPr>
            <a:r>
              <a:rPr lang="en" sz="1200"/>
              <a:t>Connect it to a message (What does your character learn or represent?).​</a:t>
            </a:r>
            <a:endParaRPr sz="120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4" name="Shape 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Google Shape;275;p41"/>
          <p:cNvSpPr txBox="1"/>
          <p:nvPr>
            <p:ph idx="2" type="body"/>
          </p:nvPr>
        </p:nvSpPr>
        <p:spPr>
          <a:xfrm>
            <a:off x="311700" y="348800"/>
            <a:ext cx="7980600" cy="4760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/>
              <a:t>4. Share and Reflect (1 minute)​</a:t>
            </a:r>
            <a:endParaRPr sz="1300"/>
          </a:p>
          <a:p>
            <a:pPr indent="45720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/>
              <a:t>Purpose: Reinforce how combining style, conflict, and message shapes characters.​</a:t>
            </a:r>
            <a:endParaRPr sz="1300"/>
          </a:p>
          <a:p>
            <a:pPr indent="45720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/>
              <a:t>Ask a few students to quickly share their character.​</a:t>
            </a:r>
            <a:endParaRPr sz="13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00"/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/>
              <a:t>Conclude by highlighting that great characters are created by understanding how style, conflict, and message work together to define who they are and what they represent.​</a:t>
            </a:r>
            <a:endParaRPr sz="13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/>
              <a:t>Assessment​</a:t>
            </a:r>
            <a:endParaRPr sz="13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/>
              <a:t>Formative: Participation in the quick writing activity and sharing.​</a:t>
            </a:r>
            <a:endParaRPr sz="13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/>
              <a:t>This quick lesson helps students understand how to build meaningful, dynamic characters by combining the play’s style, central conflict, and underlying message.​</a:t>
            </a:r>
            <a:endParaRPr sz="130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9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Google Shape;280;p42"/>
          <p:cNvSpPr txBox="1"/>
          <p:nvPr>
            <p:ph type="title"/>
          </p:nvPr>
        </p:nvSpPr>
        <p:spPr>
          <a:xfrm>
            <a:off x="218350" y="2091900"/>
            <a:ext cx="1350000" cy="994200"/>
          </a:xfrm>
          <a:prstGeom prst="rect">
            <a:avLst/>
          </a:prstGeom>
        </p:spPr>
        <p:txBody>
          <a:bodyPr anchorCtr="0" anchor="ctr" bIns="34275" lIns="68575" spcFirstLastPara="1" rIns="68575" wrap="square" tIns="3427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Dialogue</a:t>
            </a:r>
            <a:endParaRPr b="0"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sp>
        <p:nvSpPr>
          <p:cNvPr id="281" name="Google Shape;281;p42"/>
          <p:cNvSpPr/>
          <p:nvPr/>
        </p:nvSpPr>
        <p:spPr>
          <a:xfrm>
            <a:off x="1704125" y="302425"/>
            <a:ext cx="6199500" cy="1285500"/>
          </a:xfrm>
          <a:prstGeom prst="rect">
            <a:avLst/>
          </a:prstGeom>
          <a:solidFill>
            <a:schemeClr val="accent3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82" name="Google Shape;282;p42"/>
          <p:cNvSpPr/>
          <p:nvPr/>
        </p:nvSpPr>
        <p:spPr>
          <a:xfrm>
            <a:off x="1704125" y="1892800"/>
            <a:ext cx="6199500" cy="1289400"/>
          </a:xfrm>
          <a:prstGeom prst="rect">
            <a:avLst/>
          </a:prstGeom>
          <a:solidFill>
            <a:schemeClr val="accent4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83" name="Google Shape;283;p42"/>
          <p:cNvSpPr/>
          <p:nvPr/>
        </p:nvSpPr>
        <p:spPr>
          <a:xfrm>
            <a:off x="1704125" y="3483175"/>
            <a:ext cx="6199500" cy="1289400"/>
          </a:xfrm>
          <a:prstGeom prst="rect">
            <a:avLst/>
          </a:prstGeom>
          <a:solidFill>
            <a:schemeClr val="accent5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84" name="Google Shape;284;p42"/>
          <p:cNvSpPr txBox="1"/>
          <p:nvPr/>
        </p:nvSpPr>
        <p:spPr>
          <a:xfrm>
            <a:off x="1888525" y="487300"/>
            <a:ext cx="5857500" cy="387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1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Plays rely on dialogue or spoken language to tell their stories.</a:t>
            </a:r>
            <a:endParaRPr sz="2100">
              <a:solidFill>
                <a:schemeClr val="dk1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285" name="Google Shape;285;p42"/>
          <p:cNvSpPr txBox="1"/>
          <p:nvPr/>
        </p:nvSpPr>
        <p:spPr>
          <a:xfrm>
            <a:off x="1851025" y="2265550"/>
            <a:ext cx="5721900" cy="387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1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Not everyone talks like you.</a:t>
            </a:r>
            <a:endParaRPr sz="2100">
              <a:solidFill>
                <a:schemeClr val="dk1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286" name="Google Shape;286;p42"/>
          <p:cNvSpPr txBox="1"/>
          <p:nvPr/>
        </p:nvSpPr>
        <p:spPr>
          <a:xfrm>
            <a:off x="1851025" y="3538675"/>
            <a:ext cx="5915700" cy="387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1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Let the </a:t>
            </a:r>
            <a:r>
              <a:rPr lang="en" sz="21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dialogue</a:t>
            </a:r>
            <a:r>
              <a:rPr lang="en" sz="21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 match the character and their imagined life to guide how your characters </a:t>
            </a:r>
            <a:r>
              <a:rPr lang="en" sz="21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should</a:t>
            </a:r>
            <a:r>
              <a:rPr lang="en" sz="21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 speak.</a:t>
            </a:r>
            <a:endParaRPr sz="2100">
              <a:solidFill>
                <a:schemeClr val="dk1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0" name="Shape 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" name="Google Shape;291;p43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/>
              <a:t>5-Minute Interactive Game: Writing Dialogue for Different Types of Characters​</a:t>
            </a:r>
            <a:endParaRPr sz="1600"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/>
          </a:p>
        </p:txBody>
      </p:sp>
      <p:sp>
        <p:nvSpPr>
          <p:cNvPr id="292" name="Google Shape;292;p43"/>
          <p:cNvSpPr txBox="1"/>
          <p:nvPr>
            <p:ph idx="2" type="body"/>
          </p:nvPr>
        </p:nvSpPr>
        <p:spPr>
          <a:xfrm>
            <a:off x="311700" y="952150"/>
            <a:ext cx="8360400" cy="4191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/>
              <a:t>Grade Level: High School​</a:t>
            </a:r>
            <a:endParaRPr sz="11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/>
              <a:t>Subject: Theater Arts / Creative Writing​</a:t>
            </a:r>
            <a:endParaRPr sz="11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/>
              <a:t>Duration: 5 minutes​</a:t>
            </a:r>
            <a:endParaRPr sz="11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/>
              <a:t>Objective:​ Students will quickly create character-specific dialogue by thinking on their feet and adapting to different personality types.​</a:t>
            </a:r>
            <a:endParaRPr sz="1100"/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/>
              <a:t>1. Character Type Assignment (1 minute)​</a:t>
            </a:r>
            <a:endParaRPr sz="1100"/>
          </a:p>
          <a:p>
            <a:pPr indent="45720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/>
              <a:t>Purpose: Assign character types to students to guide the dialogue.​</a:t>
            </a:r>
            <a:endParaRPr sz="1100"/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/>
              <a:t>Write or assign several character types on the board (or hand out slips of paper with the character types). Examples could be:​</a:t>
            </a:r>
            <a:endParaRPr sz="1100"/>
          </a:p>
          <a:p>
            <a:pPr indent="-298450" lvl="0" marL="914400" rtl="0" algn="l">
              <a:spcBef>
                <a:spcPts val="0"/>
              </a:spcBef>
              <a:spcAft>
                <a:spcPts val="0"/>
              </a:spcAft>
              <a:buSzPts val="1100"/>
              <a:buChar char="●"/>
            </a:pPr>
            <a:r>
              <a:rPr lang="en" sz="1100"/>
              <a:t>Grumpy Old Person​</a:t>
            </a:r>
            <a:endParaRPr sz="1100"/>
          </a:p>
          <a:p>
            <a:pPr indent="-298450" lvl="0" marL="914400" rtl="0" algn="l">
              <a:spcBef>
                <a:spcPts val="0"/>
              </a:spcBef>
              <a:spcAft>
                <a:spcPts val="0"/>
              </a:spcAft>
              <a:buSzPts val="1100"/>
              <a:buChar char="●"/>
            </a:pPr>
            <a:r>
              <a:rPr lang="en" sz="1100"/>
              <a:t>Overly Polite Waiter​</a:t>
            </a:r>
            <a:endParaRPr sz="1100"/>
          </a:p>
          <a:p>
            <a:pPr indent="-298450" lvl="0" marL="914400" rtl="0" algn="l">
              <a:spcBef>
                <a:spcPts val="0"/>
              </a:spcBef>
              <a:spcAft>
                <a:spcPts val="0"/>
              </a:spcAft>
              <a:buSzPts val="1100"/>
              <a:buChar char="●"/>
            </a:pPr>
            <a:r>
              <a:rPr lang="en" sz="1100"/>
              <a:t>Overconfident Superhero​</a:t>
            </a:r>
            <a:endParaRPr sz="11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/>
              <a:t>2. Scenario Setup (1 minute)​</a:t>
            </a:r>
            <a:endParaRPr sz="1100"/>
          </a:p>
          <a:p>
            <a:pPr indent="45720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/>
              <a:t>Purpose: Set a fun, simple scene where the dialogue will take place.​</a:t>
            </a:r>
            <a:endParaRPr sz="1100"/>
          </a:p>
          <a:p>
            <a:pPr indent="45720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/>
              <a:t>Provide a basic scenario where all these characters are interacting.​</a:t>
            </a:r>
            <a:endParaRPr sz="1100"/>
          </a:p>
          <a:p>
            <a:pPr indent="45720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/>
              <a:t>Example: “You’re all waiting in line for a concert, but it’s been delayed.”​</a:t>
            </a:r>
            <a:endParaRPr sz="1100"/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/>
              <a:t>OR: “You’re all on a stuck elevator, and no one knows when it will move.”​</a:t>
            </a:r>
            <a:endParaRPr sz="1100"/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/>
          </a:p>
        </p:txBody>
      </p:sp>
      <p:sp>
        <p:nvSpPr>
          <p:cNvPr id="293" name="Google Shape;293;p43"/>
          <p:cNvSpPr txBox="1"/>
          <p:nvPr/>
        </p:nvSpPr>
        <p:spPr>
          <a:xfrm>
            <a:off x="2871875" y="2857500"/>
            <a:ext cx="3000000" cy="743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298450" lvl="0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Montserrat"/>
              <a:buChar char="●"/>
            </a:pPr>
            <a:r>
              <a:rPr lang="en" sz="11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Sarcastic Teenager​</a:t>
            </a:r>
            <a:endParaRPr sz="11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298450" lvl="0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Montserrat"/>
              <a:buChar char="●"/>
            </a:pPr>
            <a:r>
              <a:rPr lang="en" sz="11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Worried Parent​</a:t>
            </a:r>
            <a:endParaRPr sz="11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298450" lvl="0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Montserrat"/>
              <a:buChar char="●"/>
            </a:pPr>
            <a:r>
              <a:rPr lang="en" sz="11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Clueless Tourist​</a:t>
            </a:r>
            <a:endParaRPr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7" name="Shape 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" name="Google Shape;298;p44"/>
          <p:cNvSpPr txBox="1"/>
          <p:nvPr>
            <p:ph idx="2" type="body"/>
          </p:nvPr>
        </p:nvSpPr>
        <p:spPr>
          <a:xfrm>
            <a:off x="311700" y="348800"/>
            <a:ext cx="8111400" cy="4760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/>
              <a:t>3. Dialogue Game (2-3 minutes)​</a:t>
            </a:r>
            <a:endParaRPr sz="1200"/>
          </a:p>
          <a:p>
            <a:pPr indent="45720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/>
              <a:t>Purpose: Students improvise dialogue based on their character type.​</a:t>
            </a:r>
            <a:endParaRPr sz="1200"/>
          </a:p>
          <a:p>
            <a:pPr indent="45720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/>
              <a:t>Instructions:​</a:t>
            </a:r>
            <a:endParaRPr sz="1200"/>
          </a:p>
          <a:p>
            <a:pPr indent="45720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/>
              <a:t>Each student must write or say one line of dialogue based on their assigned character type.​</a:t>
            </a:r>
            <a:endParaRPr sz="1200"/>
          </a:p>
          <a:p>
            <a:pPr indent="45720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/>
              <a:t>Their line should reflect the personality of their character.​</a:t>
            </a:r>
            <a:endParaRPr sz="1200"/>
          </a:p>
          <a:p>
            <a:pPr indent="45720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/>
              <a:t>Example:​</a:t>
            </a:r>
            <a:endParaRPr sz="1200"/>
          </a:p>
          <a:p>
            <a:pPr indent="-304800" lvl="2" marL="1371600" rtl="0" algn="l">
              <a:spcBef>
                <a:spcPts val="0"/>
              </a:spcBef>
              <a:spcAft>
                <a:spcPts val="0"/>
              </a:spcAft>
              <a:buSzPts val="1200"/>
              <a:buChar char="■"/>
            </a:pPr>
            <a:r>
              <a:rPr lang="en"/>
              <a:t>Grumpy Old Person: "In my day, we didn’t stand around waiting for these things. This is ridiculous!”​</a:t>
            </a:r>
            <a:endParaRPr/>
          </a:p>
          <a:p>
            <a:pPr indent="-304800" lvl="2" marL="1371600" rtl="0" algn="l">
              <a:spcBef>
                <a:spcPts val="0"/>
              </a:spcBef>
              <a:spcAft>
                <a:spcPts val="0"/>
              </a:spcAft>
              <a:buSzPts val="1200"/>
              <a:buChar char="■"/>
            </a:pPr>
            <a:r>
              <a:rPr lang="en"/>
              <a:t>Overly Polite Waiter: "I do apologize for the delay, everyone. May I offer you some imaginary refreshments while we wait?"​</a:t>
            </a:r>
            <a:endParaRPr/>
          </a:p>
          <a:p>
            <a:pPr indent="-304800" lvl="2" marL="1371600" rtl="0" algn="l">
              <a:spcBef>
                <a:spcPts val="0"/>
              </a:spcBef>
              <a:spcAft>
                <a:spcPts val="0"/>
              </a:spcAft>
              <a:buSzPts val="1200"/>
              <a:buChar char="■"/>
            </a:pPr>
            <a:r>
              <a:rPr lang="en"/>
              <a:t>Overconfident Superhero: "Don’t worry! I’ll get us out of here in no time—just need my cape."​</a:t>
            </a:r>
            <a:endParaRPr/>
          </a:p>
          <a:p>
            <a:pPr indent="-304800" lvl="2" marL="1371600" rtl="0" algn="l">
              <a:spcBef>
                <a:spcPts val="0"/>
              </a:spcBef>
              <a:spcAft>
                <a:spcPts val="0"/>
              </a:spcAft>
              <a:buSzPts val="1200"/>
              <a:buChar char="■"/>
            </a:pPr>
            <a:r>
              <a:rPr lang="en"/>
              <a:t>Sarcastic Teenager: "Wow, this is, like, exactly how I wanted to spend my Saturday. Totally not a waste of time."​</a:t>
            </a:r>
            <a:endParaRPr/>
          </a:p>
          <a:p>
            <a:pPr indent="-304800" lvl="2" marL="1371600" rtl="0" algn="l">
              <a:spcBef>
                <a:spcPts val="0"/>
              </a:spcBef>
              <a:spcAft>
                <a:spcPts val="0"/>
              </a:spcAft>
              <a:buSzPts val="1200"/>
              <a:buChar char="■"/>
            </a:pPr>
            <a:r>
              <a:rPr lang="en"/>
              <a:t>Worried Parent: "What if we’re stuck here forever? I knew I should’ve brought extra snacks!"​</a:t>
            </a:r>
            <a:endParaRPr/>
          </a:p>
          <a:p>
            <a:pPr indent="-304800" lvl="2" marL="1371600" rtl="0" algn="l">
              <a:spcBef>
                <a:spcPts val="0"/>
              </a:spcBef>
              <a:spcAft>
                <a:spcPts val="0"/>
              </a:spcAft>
              <a:buSzPts val="1200"/>
              <a:buChar char="■"/>
            </a:pPr>
            <a:r>
              <a:rPr lang="en"/>
              <a:t>Clueless Tourist: "Oh, I thought this was part of the tour. How exciting!"​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/>
              <a:t>Interactive Version:​</a:t>
            </a:r>
            <a:endParaRPr sz="1200"/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/>
              <a:t>Have students stand up and take turns saying their dialogue out loud, or do it quickly popcorn-style where they jump in as their character.</a:t>
            </a:r>
            <a:endParaRPr sz="120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2" name="Shape 3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" name="Google Shape;303;p45"/>
          <p:cNvSpPr txBox="1"/>
          <p:nvPr>
            <p:ph idx="2" type="body"/>
          </p:nvPr>
        </p:nvSpPr>
        <p:spPr>
          <a:xfrm>
            <a:off x="311700" y="348800"/>
            <a:ext cx="7980600" cy="4760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/>
              <a:t>4. Quick Reflection (1 minute)​</a:t>
            </a:r>
            <a:endParaRPr sz="1300"/>
          </a:p>
          <a:p>
            <a:pPr indent="45720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/>
              <a:t>Purpose: Highlight how different characters shape dialogue.​</a:t>
            </a:r>
            <a:endParaRPr sz="1300"/>
          </a:p>
          <a:p>
            <a:pPr indent="45720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/>
              <a:t>Ask a few students how their character’s personality changed the way they spoke.​</a:t>
            </a:r>
            <a:endParaRPr sz="1300"/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/>
              <a:t>Conclude by emphasizing that writing dialogue involves adapting the way characters talk to their unique personalities and perspectives.​</a:t>
            </a:r>
            <a:endParaRPr sz="13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/>
              <a:t>Assessment​</a:t>
            </a:r>
            <a:endParaRPr sz="1300"/>
          </a:p>
          <a:p>
            <a:pPr indent="45720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/>
              <a:t>Formative: Participation in the dialogue game.​</a:t>
            </a:r>
            <a:endParaRPr sz="1300"/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/>
              <a:t>This interactive and fast-paced game encourages students to think on their feet, adapting dialogue to fit different character types and personalities!</a:t>
            </a:r>
            <a:endParaRPr sz="130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7" name="Shape 3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" name="Google Shape;308;p46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Young Playwrights Festival</a:t>
            </a:r>
            <a:endParaRPr/>
          </a:p>
        </p:txBody>
      </p:sp>
      <p:sp>
        <p:nvSpPr>
          <p:cNvPr id="309" name="Google Shape;309;p46"/>
          <p:cNvSpPr txBox="1"/>
          <p:nvPr/>
        </p:nvSpPr>
        <p:spPr>
          <a:xfrm>
            <a:off x="1080875" y="3159875"/>
            <a:ext cx="7073400" cy="1268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Using the elements of message, conflict, style, characters, and dialogue, your students can begin writing a play.</a:t>
            </a:r>
            <a:endParaRPr sz="18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3" name="Shape 3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" name="Google Shape;314;p47"/>
          <p:cNvSpPr txBox="1"/>
          <p:nvPr/>
        </p:nvSpPr>
        <p:spPr>
          <a:xfrm>
            <a:off x="1158225" y="1556800"/>
            <a:ext cx="7346700" cy="2454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If you have any questions about the Young Playwrights Festival or would like to request a workshop, please contact Kelly Stuible-Clark at </a:t>
            </a:r>
            <a:r>
              <a:rPr lang="en" sz="1800" u="sng">
                <a:solidFill>
                  <a:schemeClr val="hlink"/>
                </a:solidFill>
                <a:latin typeface="Montserrat"/>
                <a:ea typeface="Montserrat"/>
                <a:cs typeface="Montserrat"/>
                <a:sym typeface="Montserrat"/>
                <a:hlinkClick r:id="rId3"/>
              </a:rPr>
              <a:t>stuible3@whartoncenter.com</a:t>
            </a:r>
            <a:r>
              <a:rPr lang="en" sz="18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.</a:t>
            </a:r>
            <a:endParaRPr sz="18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22"/>
          <p:cNvSpPr txBox="1"/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</p:spPr>
        <p:txBody>
          <a:bodyPr anchorCtr="0" anchor="ctr" bIns="34275" lIns="68575" spcFirstLastPara="1" rIns="68575" wrap="square" tIns="3427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The play’s message</a:t>
            </a:r>
            <a:endParaRPr b="0"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sp>
        <p:nvSpPr>
          <p:cNvPr id="105" name="Google Shape;105;p22"/>
          <p:cNvSpPr/>
          <p:nvPr/>
        </p:nvSpPr>
        <p:spPr>
          <a:xfrm>
            <a:off x="2946150" y="1216825"/>
            <a:ext cx="3251700" cy="651000"/>
          </a:xfrm>
          <a:prstGeom prst="rect">
            <a:avLst/>
          </a:prstGeom>
          <a:solidFill>
            <a:schemeClr val="accent3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06" name="Google Shape;106;p22"/>
          <p:cNvSpPr/>
          <p:nvPr/>
        </p:nvSpPr>
        <p:spPr>
          <a:xfrm>
            <a:off x="2946150" y="1969000"/>
            <a:ext cx="3251700" cy="651000"/>
          </a:xfrm>
          <a:prstGeom prst="rect">
            <a:avLst/>
          </a:prstGeom>
          <a:solidFill>
            <a:schemeClr val="accent4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07" name="Google Shape;107;p22"/>
          <p:cNvSpPr/>
          <p:nvPr/>
        </p:nvSpPr>
        <p:spPr>
          <a:xfrm>
            <a:off x="2946150" y="2721175"/>
            <a:ext cx="3251700" cy="651000"/>
          </a:xfrm>
          <a:prstGeom prst="rect">
            <a:avLst/>
          </a:prstGeom>
          <a:solidFill>
            <a:schemeClr val="accent5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08" name="Google Shape;108;p22"/>
          <p:cNvSpPr/>
          <p:nvPr/>
        </p:nvSpPr>
        <p:spPr>
          <a:xfrm>
            <a:off x="2946150" y="3473350"/>
            <a:ext cx="3251700" cy="651000"/>
          </a:xfrm>
          <a:prstGeom prst="rect">
            <a:avLst/>
          </a:prstGeom>
          <a:solidFill>
            <a:schemeClr val="accent6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09" name="Google Shape;109;p22"/>
          <p:cNvSpPr/>
          <p:nvPr/>
        </p:nvSpPr>
        <p:spPr>
          <a:xfrm>
            <a:off x="2946150" y="4225525"/>
            <a:ext cx="3251700" cy="651000"/>
          </a:xfrm>
          <a:prstGeom prst="rect">
            <a:avLst/>
          </a:prstGeom>
          <a:solidFill>
            <a:schemeClr val="accent3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10" name="Google Shape;110;p22"/>
          <p:cNvSpPr txBox="1"/>
          <p:nvPr/>
        </p:nvSpPr>
        <p:spPr>
          <a:xfrm>
            <a:off x="3166500" y="1272325"/>
            <a:ext cx="2811000" cy="387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1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Message</a:t>
            </a:r>
            <a:endParaRPr sz="2100">
              <a:solidFill>
                <a:schemeClr val="dk1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111" name="Google Shape;111;p22"/>
          <p:cNvSpPr txBox="1"/>
          <p:nvPr/>
        </p:nvSpPr>
        <p:spPr>
          <a:xfrm>
            <a:off x="3166500" y="2024500"/>
            <a:ext cx="2811000" cy="387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1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Conflict</a:t>
            </a:r>
            <a:endParaRPr sz="2100">
              <a:solidFill>
                <a:schemeClr val="dk1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112" name="Google Shape;112;p22"/>
          <p:cNvSpPr txBox="1"/>
          <p:nvPr/>
        </p:nvSpPr>
        <p:spPr>
          <a:xfrm>
            <a:off x="3166500" y="2776675"/>
            <a:ext cx="2811000" cy="387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1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Style or Genre</a:t>
            </a:r>
            <a:endParaRPr sz="2100">
              <a:solidFill>
                <a:schemeClr val="dk1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113" name="Google Shape;113;p22"/>
          <p:cNvSpPr txBox="1"/>
          <p:nvPr/>
        </p:nvSpPr>
        <p:spPr>
          <a:xfrm>
            <a:off x="3166500" y="3528850"/>
            <a:ext cx="2811000" cy="387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1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Character</a:t>
            </a:r>
            <a:endParaRPr sz="2100">
              <a:solidFill>
                <a:schemeClr val="dk1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114" name="Google Shape;114;p22"/>
          <p:cNvSpPr txBox="1"/>
          <p:nvPr/>
        </p:nvSpPr>
        <p:spPr>
          <a:xfrm>
            <a:off x="3166500" y="4281025"/>
            <a:ext cx="2811000" cy="387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1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Dialogue</a:t>
            </a:r>
            <a:endParaRPr sz="2100">
              <a:solidFill>
                <a:schemeClr val="dk1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23"/>
          <p:cNvSpPr txBox="1"/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</p:spPr>
        <p:txBody>
          <a:bodyPr anchorCtr="0" anchor="ctr" bIns="34275" lIns="68575" spcFirstLastPara="1" rIns="68575" wrap="square" tIns="3427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When writing a play, focus on:</a:t>
            </a:r>
            <a:endParaRPr b="0"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sp>
        <p:nvSpPr>
          <p:cNvPr id="120" name="Google Shape;120;p23"/>
          <p:cNvSpPr/>
          <p:nvPr/>
        </p:nvSpPr>
        <p:spPr>
          <a:xfrm>
            <a:off x="2641000" y="1216825"/>
            <a:ext cx="3861900" cy="651000"/>
          </a:xfrm>
          <a:prstGeom prst="rect">
            <a:avLst/>
          </a:prstGeom>
          <a:solidFill>
            <a:schemeClr val="accent3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21" name="Google Shape;121;p23"/>
          <p:cNvSpPr/>
          <p:nvPr/>
        </p:nvSpPr>
        <p:spPr>
          <a:xfrm>
            <a:off x="2641100" y="1969000"/>
            <a:ext cx="3861900" cy="651000"/>
          </a:xfrm>
          <a:prstGeom prst="rect">
            <a:avLst/>
          </a:prstGeom>
          <a:solidFill>
            <a:schemeClr val="accent4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22" name="Google Shape;122;p23"/>
          <p:cNvSpPr/>
          <p:nvPr/>
        </p:nvSpPr>
        <p:spPr>
          <a:xfrm>
            <a:off x="2641100" y="2721175"/>
            <a:ext cx="3861900" cy="651000"/>
          </a:xfrm>
          <a:prstGeom prst="rect">
            <a:avLst/>
          </a:prstGeom>
          <a:solidFill>
            <a:schemeClr val="accent5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23" name="Google Shape;123;p23"/>
          <p:cNvSpPr/>
          <p:nvPr/>
        </p:nvSpPr>
        <p:spPr>
          <a:xfrm>
            <a:off x="2641100" y="3473350"/>
            <a:ext cx="3861900" cy="651000"/>
          </a:xfrm>
          <a:prstGeom prst="rect">
            <a:avLst/>
          </a:prstGeom>
          <a:solidFill>
            <a:schemeClr val="accent6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24" name="Google Shape;124;p23"/>
          <p:cNvSpPr/>
          <p:nvPr/>
        </p:nvSpPr>
        <p:spPr>
          <a:xfrm>
            <a:off x="2641100" y="4225525"/>
            <a:ext cx="3861900" cy="651000"/>
          </a:xfrm>
          <a:prstGeom prst="rect">
            <a:avLst/>
          </a:prstGeom>
          <a:solidFill>
            <a:schemeClr val="accent3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25" name="Google Shape;125;p23"/>
          <p:cNvSpPr txBox="1"/>
          <p:nvPr/>
        </p:nvSpPr>
        <p:spPr>
          <a:xfrm>
            <a:off x="2842350" y="1272325"/>
            <a:ext cx="3459300" cy="387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1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Could also be called:</a:t>
            </a:r>
            <a:endParaRPr sz="2100">
              <a:solidFill>
                <a:schemeClr val="dk1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126" name="Google Shape;126;p23"/>
          <p:cNvSpPr txBox="1"/>
          <p:nvPr/>
        </p:nvSpPr>
        <p:spPr>
          <a:xfrm>
            <a:off x="3166500" y="2024500"/>
            <a:ext cx="2811000" cy="387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1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The moral</a:t>
            </a:r>
            <a:endParaRPr sz="2100">
              <a:solidFill>
                <a:schemeClr val="dk1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127" name="Google Shape;127;p23"/>
          <p:cNvSpPr txBox="1"/>
          <p:nvPr/>
        </p:nvSpPr>
        <p:spPr>
          <a:xfrm>
            <a:off x="3166500" y="2776675"/>
            <a:ext cx="2811000" cy="387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1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The message</a:t>
            </a:r>
            <a:endParaRPr sz="2100">
              <a:solidFill>
                <a:schemeClr val="dk1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128" name="Google Shape;128;p23"/>
          <p:cNvSpPr txBox="1"/>
          <p:nvPr/>
        </p:nvSpPr>
        <p:spPr>
          <a:xfrm>
            <a:off x="3166500" y="3528850"/>
            <a:ext cx="2811000" cy="387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1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The premise</a:t>
            </a:r>
            <a:endParaRPr sz="2100">
              <a:solidFill>
                <a:schemeClr val="dk1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129" name="Google Shape;129;p23"/>
          <p:cNvSpPr txBox="1"/>
          <p:nvPr/>
        </p:nvSpPr>
        <p:spPr>
          <a:xfrm>
            <a:off x="2870250" y="4281025"/>
            <a:ext cx="3403500" cy="387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1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The main </a:t>
            </a:r>
            <a:r>
              <a:rPr lang="en" sz="21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argument</a:t>
            </a:r>
            <a:endParaRPr sz="2100">
              <a:solidFill>
                <a:schemeClr val="dk1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2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The play’s MESSAGE (could also be called)</a:t>
            </a:r>
            <a:endParaRPr b="0"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sp>
        <p:nvSpPr>
          <p:cNvPr id="135" name="Google Shape;135;p24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The moral</a:t>
            </a: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The lesson</a:t>
            </a: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The premise</a:t>
            </a: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The main argument</a:t>
            </a:r>
            <a:endParaRPr/>
          </a:p>
        </p:txBody>
      </p:sp>
      <p:sp>
        <p:nvSpPr>
          <p:cNvPr id="136" name="Google Shape;136;p24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rPr lang="en" sz="1800"/>
              <a:t>Basically, it is the takeaway you want to leave the audience with.</a:t>
            </a:r>
            <a:endParaRPr sz="180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2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But how do you know what you want to say?</a:t>
            </a:r>
            <a:endParaRPr/>
          </a:p>
        </p:txBody>
      </p:sp>
      <p:sp>
        <p:nvSpPr>
          <p:cNvPr id="142" name="Google Shape;142;p25"/>
          <p:cNvSpPr/>
          <p:nvPr/>
        </p:nvSpPr>
        <p:spPr>
          <a:xfrm>
            <a:off x="846725" y="1624050"/>
            <a:ext cx="1132200" cy="1041000"/>
          </a:xfrm>
          <a:prstGeom prst="ellipse">
            <a:avLst/>
          </a:prstGeom>
          <a:solidFill>
            <a:schemeClr val="accen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43" name="Google Shape;143;p25"/>
          <p:cNvSpPr/>
          <p:nvPr/>
        </p:nvSpPr>
        <p:spPr>
          <a:xfrm>
            <a:off x="2496275" y="1624050"/>
            <a:ext cx="1132200" cy="1041000"/>
          </a:xfrm>
          <a:prstGeom prst="ellipse">
            <a:avLst/>
          </a:prstGeom>
          <a:solidFill>
            <a:schemeClr val="accent3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44" name="Google Shape;144;p25"/>
          <p:cNvSpPr/>
          <p:nvPr/>
        </p:nvSpPr>
        <p:spPr>
          <a:xfrm>
            <a:off x="4099800" y="1624050"/>
            <a:ext cx="1132200" cy="1041000"/>
          </a:xfrm>
          <a:prstGeom prst="ellipse">
            <a:avLst/>
          </a:prstGeom>
          <a:solidFill>
            <a:schemeClr val="accent4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45" name="Google Shape;145;p25"/>
          <p:cNvSpPr/>
          <p:nvPr/>
        </p:nvSpPr>
        <p:spPr>
          <a:xfrm>
            <a:off x="5703325" y="1624050"/>
            <a:ext cx="1132200" cy="1041000"/>
          </a:xfrm>
          <a:prstGeom prst="ellipse">
            <a:avLst/>
          </a:prstGeom>
          <a:solidFill>
            <a:schemeClr val="accent5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46" name="Google Shape;146;p25"/>
          <p:cNvSpPr/>
          <p:nvPr/>
        </p:nvSpPr>
        <p:spPr>
          <a:xfrm>
            <a:off x="7306850" y="1624050"/>
            <a:ext cx="1132200" cy="1041000"/>
          </a:xfrm>
          <a:prstGeom prst="ellipse">
            <a:avLst/>
          </a:prstGeom>
          <a:solidFill>
            <a:schemeClr val="accent6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47" name="Google Shape;147;p25"/>
          <p:cNvSpPr txBox="1"/>
          <p:nvPr/>
        </p:nvSpPr>
        <p:spPr>
          <a:xfrm>
            <a:off x="691025" y="2857500"/>
            <a:ext cx="1443600" cy="1344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You have a chance when writing a play:</a:t>
            </a:r>
            <a:endParaRPr sz="1200">
              <a:solidFill>
                <a:schemeClr val="dk1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sp>
        <p:nvSpPr>
          <p:cNvPr id="148" name="Google Shape;148;p25"/>
          <p:cNvSpPr txBox="1"/>
          <p:nvPr/>
        </p:nvSpPr>
        <p:spPr>
          <a:xfrm>
            <a:off x="2340575" y="2857500"/>
            <a:ext cx="1443600" cy="1344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To tell people something you really care about</a:t>
            </a:r>
            <a:endParaRPr sz="12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49" name="Google Shape;149;p25"/>
          <p:cNvSpPr txBox="1"/>
          <p:nvPr/>
        </p:nvSpPr>
        <p:spPr>
          <a:xfrm>
            <a:off x="3990125" y="2857500"/>
            <a:ext cx="1443600" cy="1344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Or something makes you laugh</a:t>
            </a:r>
            <a:endParaRPr sz="12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50" name="Google Shape;150;p25"/>
          <p:cNvSpPr txBox="1"/>
          <p:nvPr/>
        </p:nvSpPr>
        <p:spPr>
          <a:xfrm>
            <a:off x="5639675" y="2857500"/>
            <a:ext cx="1443600" cy="1344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Or your unique vision of the world</a:t>
            </a:r>
            <a:endParaRPr sz="12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51" name="Google Shape;151;p25"/>
          <p:cNvSpPr txBox="1"/>
          <p:nvPr/>
        </p:nvSpPr>
        <p:spPr>
          <a:xfrm>
            <a:off x="7289225" y="2857500"/>
            <a:ext cx="1443600" cy="1344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Or something that you learned and think others should know</a:t>
            </a:r>
            <a:endParaRPr sz="12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152" name="Google Shape;152;p25" title="File:Man-and-woman-icon.svg - Wikipedia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651901" y="1712337"/>
            <a:ext cx="774925" cy="8644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53" name="Google Shape;153;p25" title="A line of smileys vector clipart image - Free stock photo - Public ..."/>
          <p:cNvPicPr preferRelativeResize="0"/>
          <p:nvPr/>
        </p:nvPicPr>
        <p:blipFill rotWithShape="1">
          <a:blip r:embed="rId4">
            <a:alphaModFix/>
          </a:blip>
          <a:srcRect b="0" l="0" r="80541" t="0"/>
          <a:stretch/>
        </p:blipFill>
        <p:spPr>
          <a:xfrm>
            <a:off x="4324462" y="1774092"/>
            <a:ext cx="774927" cy="740883"/>
          </a:xfrm>
          <a:prstGeom prst="rect">
            <a:avLst/>
          </a:prstGeom>
          <a:noFill/>
          <a:ln>
            <a:noFill/>
          </a:ln>
        </p:spPr>
      </p:pic>
      <p:pic>
        <p:nvPicPr>
          <p:cNvPr id="154" name="Google Shape;154;p25" title="Public Domain Clip Art Image | Eye | ID: 13947123615305 ...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798950" y="1674054"/>
            <a:ext cx="940962" cy="940962"/>
          </a:xfrm>
          <a:prstGeom prst="rect">
            <a:avLst/>
          </a:prstGeom>
          <a:noFill/>
          <a:ln>
            <a:noFill/>
          </a:ln>
        </p:spPr>
      </p:pic>
      <p:pic>
        <p:nvPicPr>
          <p:cNvPr id="155" name="Google Shape;155;p25" title="Thinking brain machine vector clipart image - Free stock photo ...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7544550" y="1816138"/>
            <a:ext cx="656799" cy="6567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56" name="Google Shape;156;p25" title="Gray pencil icon | Public domain vectors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1067300" y="1822769"/>
            <a:ext cx="656800" cy="69430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0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2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Exercise #1</a:t>
            </a:r>
            <a:endParaRPr b="0"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sp>
        <p:nvSpPr>
          <p:cNvPr id="162" name="Google Shape;162;p26"/>
          <p:cNvSpPr txBox="1"/>
          <p:nvPr>
            <p:ph idx="1" type="body"/>
          </p:nvPr>
        </p:nvSpPr>
        <p:spPr>
          <a:xfrm>
            <a:off x="311700" y="1152475"/>
            <a:ext cx="3999900" cy="366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rPr lang="en"/>
              <a:t>Message</a:t>
            </a:r>
            <a:endParaRPr/>
          </a:p>
        </p:txBody>
      </p:sp>
      <p:sp>
        <p:nvSpPr>
          <p:cNvPr id="163" name="Google Shape;163;p26"/>
          <p:cNvSpPr txBox="1"/>
          <p:nvPr>
            <p:ph idx="2" type="body"/>
          </p:nvPr>
        </p:nvSpPr>
        <p:spPr>
          <a:xfrm>
            <a:off x="311700" y="1559950"/>
            <a:ext cx="82995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Arial"/>
                <a:ea typeface="Arial"/>
                <a:cs typeface="Arial"/>
                <a:sym typeface="Arial"/>
              </a:rPr>
              <a:t>Mini-Lesson Plan: Identifying the Message for Writing a Play​</a:t>
            </a:r>
            <a:endParaRPr sz="1200">
              <a:latin typeface="Arial"/>
              <a:ea typeface="Arial"/>
              <a:cs typeface="Arial"/>
              <a:sym typeface="Arial"/>
            </a:endParaRPr>
          </a:p>
          <a:p>
            <a:pPr indent="45720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Arial"/>
                <a:ea typeface="Arial"/>
                <a:cs typeface="Arial"/>
                <a:sym typeface="Arial"/>
              </a:rPr>
              <a:t>Grade Level: High School​</a:t>
            </a:r>
            <a:endParaRPr sz="1200">
              <a:latin typeface="Arial"/>
              <a:ea typeface="Arial"/>
              <a:cs typeface="Arial"/>
              <a:sym typeface="Arial"/>
            </a:endParaRPr>
          </a:p>
          <a:p>
            <a:pPr indent="45720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Arial"/>
                <a:ea typeface="Arial"/>
                <a:cs typeface="Arial"/>
                <a:sym typeface="Arial"/>
              </a:rPr>
              <a:t>Subject: Theater Arts / Creative Writing​</a:t>
            </a:r>
            <a:endParaRPr sz="1200">
              <a:latin typeface="Arial"/>
              <a:ea typeface="Arial"/>
              <a:cs typeface="Arial"/>
              <a:sym typeface="Arial"/>
            </a:endParaRPr>
          </a:p>
          <a:p>
            <a:pPr indent="45720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Arial"/>
                <a:ea typeface="Arial"/>
                <a:cs typeface="Arial"/>
                <a:sym typeface="Arial"/>
              </a:rPr>
              <a:t>Duration: 15 minutes​</a:t>
            </a:r>
            <a:endParaRPr sz="1200"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Arial"/>
                <a:ea typeface="Arial"/>
                <a:cs typeface="Arial"/>
                <a:sym typeface="Arial"/>
              </a:rPr>
              <a:t>Objective:​</a:t>
            </a:r>
            <a:endParaRPr sz="1200">
              <a:latin typeface="Arial"/>
              <a:ea typeface="Arial"/>
              <a:cs typeface="Arial"/>
              <a:sym typeface="Arial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Arial"/>
                <a:ea typeface="Arial"/>
                <a:cs typeface="Arial"/>
                <a:sym typeface="Arial"/>
              </a:rPr>
              <a:t>Students will be able to identify and articulate a clear message or theme for a play they want to write.​</a:t>
            </a:r>
            <a:endParaRPr sz="1200"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Arial"/>
                <a:ea typeface="Arial"/>
                <a:cs typeface="Arial"/>
                <a:sym typeface="Arial"/>
              </a:rPr>
              <a:t>1. Quick Introduction (3 minutes)​</a:t>
            </a:r>
            <a:endParaRPr sz="1200">
              <a:latin typeface="Arial"/>
              <a:ea typeface="Arial"/>
              <a:cs typeface="Arial"/>
              <a:sym typeface="Arial"/>
            </a:endParaRPr>
          </a:p>
          <a:p>
            <a:pPr indent="45720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Arial"/>
                <a:ea typeface="Arial"/>
                <a:cs typeface="Arial"/>
                <a:sym typeface="Arial"/>
              </a:rPr>
              <a:t>Purpose: Define what a message or theme in a play is.​</a:t>
            </a:r>
            <a:endParaRPr sz="1200">
              <a:latin typeface="Arial"/>
              <a:ea typeface="Arial"/>
              <a:cs typeface="Arial"/>
              <a:sym typeface="Arial"/>
            </a:endParaRPr>
          </a:p>
          <a:p>
            <a:pPr indent="45720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Arial"/>
                <a:ea typeface="Arial"/>
                <a:cs typeface="Arial"/>
                <a:sym typeface="Arial"/>
              </a:rPr>
              <a:t>Ask the class: “What’s one message or idea a movie or play you’ve seen was trying to communicate?”​</a:t>
            </a:r>
            <a:endParaRPr sz="1200">
              <a:latin typeface="Arial"/>
              <a:ea typeface="Arial"/>
              <a:cs typeface="Arial"/>
              <a:sym typeface="Arial"/>
            </a:endParaRPr>
          </a:p>
          <a:p>
            <a:pPr indent="45720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Arial"/>
                <a:ea typeface="Arial"/>
                <a:cs typeface="Arial"/>
                <a:sym typeface="Arial"/>
              </a:rPr>
              <a:t>Jot down responses on the board, focusing on the themes (e.g., love, courage, justice).​</a:t>
            </a:r>
            <a:endParaRPr sz="1200">
              <a:latin typeface="Arial"/>
              <a:ea typeface="Arial"/>
              <a:cs typeface="Arial"/>
              <a:sym typeface="Arial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Arial"/>
                <a:ea typeface="Arial"/>
                <a:cs typeface="Arial"/>
                <a:sym typeface="Arial"/>
              </a:rPr>
              <a:t>Provide a quick explanation that the message of a play is the central idea the playwright wants to communicate, like how </a:t>
            </a:r>
            <a:r>
              <a:rPr i="1" lang="en" sz="1200">
                <a:latin typeface="Arial"/>
                <a:ea typeface="Arial"/>
                <a:cs typeface="Arial"/>
                <a:sym typeface="Arial"/>
              </a:rPr>
              <a:t>The Hunger Games</a:t>
            </a:r>
            <a:r>
              <a:rPr lang="en" sz="1200">
                <a:latin typeface="Arial"/>
                <a:ea typeface="Arial"/>
                <a:cs typeface="Arial"/>
                <a:sym typeface="Arial"/>
              </a:rPr>
              <a:t> explores survival, inequality, and the power of resistance.</a:t>
            </a:r>
            <a:endParaRPr sz="1200"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7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2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Message</a:t>
            </a:r>
            <a:endParaRPr b="0"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sp>
        <p:nvSpPr>
          <p:cNvPr id="169" name="Google Shape;169;p27"/>
          <p:cNvSpPr txBox="1"/>
          <p:nvPr>
            <p:ph idx="2" type="body"/>
          </p:nvPr>
        </p:nvSpPr>
        <p:spPr>
          <a:xfrm>
            <a:off x="311700" y="1073725"/>
            <a:ext cx="753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Arial"/>
                <a:ea typeface="Arial"/>
                <a:cs typeface="Arial"/>
                <a:sym typeface="Arial"/>
              </a:rPr>
              <a:t>2. Fast Brainstorming Session (5 minutes)​</a:t>
            </a:r>
            <a:endParaRPr sz="1200">
              <a:latin typeface="Arial"/>
              <a:ea typeface="Arial"/>
              <a:cs typeface="Arial"/>
              <a:sym typeface="Arial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Arial"/>
                <a:ea typeface="Arial"/>
                <a:cs typeface="Arial"/>
                <a:sym typeface="Arial"/>
              </a:rPr>
              <a:t>Purpose: Help students quickly identify a potential message for their own play.​</a:t>
            </a:r>
            <a:endParaRPr sz="1200">
              <a:latin typeface="Arial"/>
              <a:ea typeface="Arial"/>
              <a:cs typeface="Arial"/>
              <a:sym typeface="Arial"/>
            </a:endParaRPr>
          </a:p>
          <a:p>
            <a:pPr indent="45720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Arial"/>
                <a:ea typeface="Arial"/>
                <a:cs typeface="Arial"/>
                <a:sym typeface="Arial"/>
              </a:rPr>
              <a:t>Ask students to think about something they care about or a problem in the world that frustrates them.​</a:t>
            </a:r>
            <a:endParaRPr sz="1200">
              <a:latin typeface="Arial"/>
              <a:ea typeface="Arial"/>
              <a:cs typeface="Arial"/>
              <a:sym typeface="Arial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Arial"/>
                <a:ea typeface="Arial"/>
                <a:cs typeface="Arial"/>
                <a:sym typeface="Arial"/>
              </a:rPr>
              <a:t>Prompt with questions like:​</a:t>
            </a:r>
            <a:endParaRPr sz="1200">
              <a:latin typeface="Arial"/>
              <a:ea typeface="Arial"/>
              <a:cs typeface="Arial"/>
              <a:sym typeface="Arial"/>
            </a:endParaRPr>
          </a:p>
          <a:p>
            <a:pPr indent="-304800" lvl="0" marL="914400" rtl="0" algn="l">
              <a:spcBef>
                <a:spcPts val="0"/>
              </a:spcBef>
              <a:spcAft>
                <a:spcPts val="0"/>
              </a:spcAft>
              <a:buSzPts val="1200"/>
              <a:buFont typeface="Arial"/>
              <a:buChar char="●"/>
            </a:pPr>
            <a:r>
              <a:rPr lang="en" sz="1200">
                <a:latin typeface="Arial"/>
                <a:ea typeface="Arial"/>
                <a:cs typeface="Arial"/>
                <a:sym typeface="Arial"/>
              </a:rPr>
              <a:t>What makes you angry?​</a:t>
            </a:r>
            <a:endParaRPr sz="1200">
              <a:latin typeface="Arial"/>
              <a:ea typeface="Arial"/>
              <a:cs typeface="Arial"/>
              <a:sym typeface="Arial"/>
            </a:endParaRPr>
          </a:p>
          <a:p>
            <a:pPr indent="-304800" lvl="0" marL="914400" rtl="0" algn="l">
              <a:spcBef>
                <a:spcPts val="0"/>
              </a:spcBef>
              <a:spcAft>
                <a:spcPts val="0"/>
              </a:spcAft>
              <a:buSzPts val="1200"/>
              <a:buFont typeface="Arial"/>
              <a:buChar char="●"/>
            </a:pPr>
            <a:r>
              <a:rPr lang="en" sz="1200">
                <a:latin typeface="Arial"/>
                <a:ea typeface="Arial"/>
                <a:cs typeface="Arial"/>
                <a:sym typeface="Arial"/>
              </a:rPr>
              <a:t>What would you want to change in the world?​</a:t>
            </a:r>
            <a:endParaRPr sz="1200">
              <a:latin typeface="Arial"/>
              <a:ea typeface="Arial"/>
              <a:cs typeface="Arial"/>
              <a:sym typeface="Arial"/>
            </a:endParaRPr>
          </a:p>
          <a:p>
            <a:pPr indent="-304800" lvl="0" marL="914400" rtl="0" algn="l">
              <a:spcBef>
                <a:spcPts val="0"/>
              </a:spcBef>
              <a:spcAft>
                <a:spcPts val="0"/>
              </a:spcAft>
              <a:buSzPts val="1200"/>
              <a:buFont typeface="Arial"/>
              <a:buChar char="●"/>
            </a:pPr>
            <a:r>
              <a:rPr lang="en" sz="1200">
                <a:latin typeface="Arial"/>
                <a:ea typeface="Arial"/>
                <a:cs typeface="Arial"/>
                <a:sym typeface="Arial"/>
              </a:rPr>
              <a:t>Is there a personal story you want to tell?​</a:t>
            </a:r>
            <a:endParaRPr sz="1200">
              <a:latin typeface="Arial"/>
              <a:ea typeface="Arial"/>
              <a:cs typeface="Arial"/>
              <a:sym typeface="Arial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Arial"/>
                <a:ea typeface="Arial"/>
                <a:cs typeface="Arial"/>
                <a:sym typeface="Arial"/>
              </a:rPr>
              <a:t>Give them 2-3 minutes to write down ideas in their journals.​</a:t>
            </a:r>
            <a:endParaRPr sz="1200"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Arial"/>
                <a:ea typeface="Arial"/>
                <a:cs typeface="Arial"/>
                <a:sym typeface="Arial"/>
              </a:rPr>
              <a:t>3. Pair Sharing and Refining (5 minutes)​</a:t>
            </a:r>
            <a:endParaRPr sz="1200">
              <a:latin typeface="Arial"/>
              <a:ea typeface="Arial"/>
              <a:cs typeface="Arial"/>
              <a:sym typeface="Arial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Arial"/>
                <a:ea typeface="Arial"/>
                <a:cs typeface="Arial"/>
                <a:sym typeface="Arial"/>
              </a:rPr>
              <a:t>Purpose: Help students refine their message.​</a:t>
            </a:r>
            <a:endParaRPr sz="1200">
              <a:latin typeface="Arial"/>
              <a:ea typeface="Arial"/>
              <a:cs typeface="Arial"/>
              <a:sym typeface="Arial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Arial"/>
                <a:ea typeface="Arial"/>
                <a:cs typeface="Arial"/>
                <a:sym typeface="Arial"/>
              </a:rPr>
              <a:t>Have students turn to a partner and share their idea.​</a:t>
            </a:r>
            <a:endParaRPr sz="1200">
              <a:latin typeface="Arial"/>
              <a:ea typeface="Arial"/>
              <a:cs typeface="Arial"/>
              <a:sym typeface="Arial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Arial"/>
                <a:ea typeface="Arial"/>
                <a:cs typeface="Arial"/>
                <a:sym typeface="Arial"/>
              </a:rPr>
              <a:t>Instruct them to help each other clarify the message by turning it into a single statement.​</a:t>
            </a:r>
            <a:endParaRPr sz="1200">
              <a:latin typeface="Arial"/>
              <a:ea typeface="Arial"/>
              <a:cs typeface="Arial"/>
              <a:sym typeface="Arial"/>
            </a:endParaRPr>
          </a:p>
          <a:p>
            <a:pPr indent="0" lvl="0" marL="9144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Arial"/>
                <a:ea typeface="Arial"/>
                <a:cs typeface="Arial"/>
                <a:sym typeface="Arial"/>
              </a:rPr>
              <a:t>Example 1:​ “I care about environmental issues” becomes “My play will show how small actions can have a big impact on saving the environment.”​</a:t>
            </a:r>
            <a:endParaRPr sz="1200">
              <a:latin typeface="Arial"/>
              <a:ea typeface="Arial"/>
              <a:cs typeface="Arial"/>
              <a:sym typeface="Arial"/>
            </a:endParaRPr>
          </a:p>
          <a:p>
            <a:pPr indent="0" lvl="0" marL="9144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Arial"/>
                <a:ea typeface="Arial"/>
                <a:cs typeface="Arial"/>
                <a:sym typeface="Arial"/>
              </a:rPr>
              <a:t>Example 2: ​“I’m frustrated by how technology controls our lives” becomes “My play will show how ridiculous people can be when tied to their technology and miss important things."​</a:t>
            </a:r>
            <a:endParaRPr sz="1200"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Arial"/>
                <a:ea typeface="Arial"/>
                <a:cs typeface="Arial"/>
                <a:sym typeface="Arial"/>
              </a:rPr>
              <a:t>4. Quick Wrap-Up (2 minutes)​</a:t>
            </a:r>
            <a:endParaRPr sz="1200"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 sz="1200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3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2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Message</a:t>
            </a:r>
            <a:endParaRPr b="0"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sp>
        <p:nvSpPr>
          <p:cNvPr id="175" name="Google Shape;175;p28"/>
          <p:cNvSpPr txBox="1"/>
          <p:nvPr>
            <p:ph idx="2" type="body"/>
          </p:nvPr>
        </p:nvSpPr>
        <p:spPr>
          <a:xfrm>
            <a:off x="311700" y="1202875"/>
            <a:ext cx="753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Arial"/>
                <a:ea typeface="Arial"/>
                <a:cs typeface="Arial"/>
                <a:sym typeface="Arial"/>
              </a:rPr>
              <a:t>Purpose: Final reflection.​</a:t>
            </a:r>
            <a:endParaRPr sz="1200">
              <a:latin typeface="Arial"/>
              <a:ea typeface="Arial"/>
              <a:cs typeface="Arial"/>
              <a:sym typeface="Arial"/>
            </a:endParaRPr>
          </a:p>
          <a:p>
            <a:pPr indent="45720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Arial"/>
                <a:ea typeface="Arial"/>
                <a:cs typeface="Arial"/>
                <a:sym typeface="Arial"/>
              </a:rPr>
              <a:t>Ask for a few volunteers to share their one-sentence message with the class.​</a:t>
            </a:r>
            <a:endParaRPr sz="1200">
              <a:latin typeface="Arial"/>
              <a:ea typeface="Arial"/>
              <a:cs typeface="Arial"/>
              <a:sym typeface="Arial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Arial"/>
                <a:ea typeface="Arial"/>
                <a:cs typeface="Arial"/>
                <a:sym typeface="Arial"/>
              </a:rPr>
              <a:t>Conclude by emphasizing that a clear message is what drives the story and gives a play focus.​</a:t>
            </a:r>
            <a:endParaRPr sz="1200"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Arial"/>
                <a:ea typeface="Arial"/>
                <a:cs typeface="Arial"/>
                <a:sym typeface="Arial"/>
              </a:rPr>
              <a:t>Assessment​</a:t>
            </a:r>
            <a:endParaRPr sz="1200">
              <a:latin typeface="Arial"/>
              <a:ea typeface="Arial"/>
              <a:cs typeface="Arial"/>
              <a:sym typeface="Arial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Arial"/>
                <a:ea typeface="Arial"/>
                <a:cs typeface="Arial"/>
                <a:sym typeface="Arial"/>
              </a:rPr>
              <a:t>Formative: Participation in pair sharing and final message statement.​</a:t>
            </a:r>
            <a:endParaRPr sz="1200">
              <a:latin typeface="Arial"/>
              <a:ea typeface="Arial"/>
              <a:cs typeface="Arial"/>
              <a:sym typeface="Arial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Arial"/>
                <a:ea typeface="Arial"/>
                <a:cs typeface="Arial"/>
                <a:sym typeface="Arial"/>
              </a:rPr>
              <a:t>This lesson encourages students to think critically about important or humorous topics and refine their ideas into a focused message for their play.​</a:t>
            </a:r>
            <a:endParaRPr sz="1200"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 sz="1200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Wharton">
  <a:themeElements>
    <a:clrScheme name="Simple Light">
      <a:dk1>
        <a:srgbClr val="FFFFFF"/>
      </a:dk1>
      <a:lt1>
        <a:srgbClr val="FFFFFF"/>
      </a:lt1>
      <a:dk2>
        <a:srgbClr val="595959"/>
      </a:dk2>
      <a:lt2>
        <a:srgbClr val="FFFFFF"/>
      </a:lt2>
      <a:accent1>
        <a:srgbClr val="FFFFFF"/>
      </a:accent1>
      <a:accent2>
        <a:srgbClr val="D0D0CE"/>
      </a:accent2>
      <a:accent3>
        <a:srgbClr val="0084D5"/>
      </a:accent3>
      <a:accent4>
        <a:srgbClr val="EF426F"/>
      </a:accent4>
      <a:accent5>
        <a:srgbClr val="26D07C"/>
      </a:accent5>
      <a:accent6>
        <a:srgbClr val="514C9F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